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  <p:sldId id="269" r:id="rId6"/>
    <p:sldId id="267" r:id="rId7"/>
    <p:sldId id="256" r:id="rId8"/>
    <p:sldId id="258" r:id="rId9"/>
    <p:sldId id="259" r:id="rId10"/>
    <p:sldId id="260" r:id="rId11"/>
    <p:sldId id="261" r:id="rId12"/>
    <p:sldId id="266" r:id="rId13"/>
    <p:sldId id="262" r:id="rId14"/>
    <p:sldId id="263" r:id="rId15"/>
    <p:sldId id="264" r:id="rId16"/>
    <p:sldId id="26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0866"/>
    <a:srgbClr val="800000"/>
    <a:srgbClr val="214903"/>
    <a:srgbClr val="50B10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53" autoAdjust="0"/>
  </p:normalViewPr>
  <p:slideViewPr>
    <p:cSldViewPr>
      <p:cViewPr varScale="1">
        <p:scale>
          <a:sx n="74" d="100"/>
          <a:sy n="74" d="100"/>
        </p:scale>
        <p:origin x="-70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A9AE0-AF7A-423C-B457-D43FD61502FE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2EE8D-301B-4144-ADC6-2290BADC08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A9AE0-AF7A-423C-B457-D43FD61502FE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2EE8D-301B-4144-ADC6-2290BADC08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A9AE0-AF7A-423C-B457-D43FD61502FE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2EE8D-301B-4144-ADC6-2290BADC08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A9AE0-AF7A-423C-B457-D43FD61502FE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2EE8D-301B-4144-ADC6-2290BADC08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A9AE0-AF7A-423C-B457-D43FD61502FE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2EE8D-301B-4144-ADC6-2290BADC08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A9AE0-AF7A-423C-B457-D43FD61502FE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2EE8D-301B-4144-ADC6-2290BADC08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A9AE0-AF7A-423C-B457-D43FD61502FE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2EE8D-301B-4144-ADC6-2290BADC08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A9AE0-AF7A-423C-B457-D43FD61502FE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2EE8D-301B-4144-ADC6-2290BADC08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A9AE0-AF7A-423C-B457-D43FD61502FE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2EE8D-301B-4144-ADC6-2290BADC08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A9AE0-AF7A-423C-B457-D43FD61502FE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2EE8D-301B-4144-ADC6-2290BADC08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A9AE0-AF7A-423C-B457-D43FD61502FE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2B2EE8D-301B-4144-ADC6-2290BADC08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AA9AE0-AF7A-423C-B457-D43FD61502FE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2B2EE8D-301B-4144-ADC6-2290BADC083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1412776"/>
            <a:ext cx="78581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Приращение аргумента.</a:t>
            </a:r>
          </a:p>
          <a:p>
            <a:r>
              <a:rPr lang="ru-RU" sz="4000" b="1" i="1" dirty="0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Приращение функции.</a:t>
            </a:r>
            <a:endParaRPr lang="ru-RU" sz="4000" b="1" i="1" dirty="0">
              <a:solidFill>
                <a:schemeClr val="accent4">
                  <a:lumMod val="50000"/>
                </a:schemeClr>
              </a:solidFill>
              <a:latin typeface="Georg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4860032" y="4869160"/>
          <a:ext cx="3827465" cy="1785941"/>
        </p:xfrm>
        <a:graphic>
          <a:graphicData uri="http://schemas.openxmlformats.org/presentationml/2006/ole">
            <p:oleObj spid="_x0000_s2052" name="Формула" r:id="rId3" imgW="850531" imgH="393529" progId="Equation.3">
              <p:embed/>
            </p:oleObj>
          </a:graphicData>
        </a:graphic>
      </p:graphicFrame>
      <p:grpSp>
        <p:nvGrpSpPr>
          <p:cNvPr id="74" name="Группа 73"/>
          <p:cNvGrpSpPr/>
          <p:nvPr/>
        </p:nvGrpSpPr>
        <p:grpSpPr>
          <a:xfrm>
            <a:off x="414065" y="571480"/>
            <a:ext cx="6138777" cy="4930016"/>
            <a:chOff x="1147867" y="928670"/>
            <a:chExt cx="6138777" cy="4930016"/>
          </a:xfrm>
        </p:grpSpPr>
        <p:grpSp>
          <p:nvGrpSpPr>
            <p:cNvPr id="2" name="Group 7"/>
            <p:cNvGrpSpPr>
              <a:grpSpLocks/>
            </p:cNvGrpSpPr>
            <p:nvPr/>
          </p:nvGrpSpPr>
          <p:grpSpPr bwMode="auto">
            <a:xfrm>
              <a:off x="1643042" y="1071546"/>
              <a:ext cx="5643602" cy="4786346"/>
              <a:chOff x="2409" y="164"/>
              <a:chExt cx="3211" cy="3065"/>
            </a:xfrm>
          </p:grpSpPr>
          <p:grpSp>
            <p:nvGrpSpPr>
              <p:cNvPr id="3" name="Group 8"/>
              <p:cNvGrpSpPr>
                <a:grpSpLocks/>
              </p:cNvGrpSpPr>
              <p:nvPr/>
            </p:nvGrpSpPr>
            <p:grpSpPr bwMode="auto">
              <a:xfrm>
                <a:off x="2409" y="203"/>
                <a:ext cx="3148" cy="3026"/>
                <a:chOff x="2409" y="203"/>
                <a:chExt cx="3148" cy="3026"/>
              </a:xfrm>
            </p:grpSpPr>
            <p:sp>
              <p:nvSpPr>
                <p:cNvPr id="6" name="Freeform 9"/>
                <p:cNvSpPr>
                  <a:spLocks/>
                </p:cNvSpPr>
                <p:nvPr/>
              </p:nvSpPr>
              <p:spPr bwMode="auto">
                <a:xfrm>
                  <a:off x="2426" y="211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" name="Freeform 10"/>
                <p:cNvSpPr>
                  <a:spLocks/>
                </p:cNvSpPr>
                <p:nvPr/>
              </p:nvSpPr>
              <p:spPr bwMode="auto">
                <a:xfrm>
                  <a:off x="2409" y="2945"/>
                  <a:ext cx="3124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4" y="8"/>
                    </a:cxn>
                  </a:cxnLst>
                  <a:rect l="0" t="0" r="r" b="b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" name="Freeform 11"/>
                <p:cNvSpPr>
                  <a:spLocks/>
                </p:cNvSpPr>
                <p:nvPr/>
              </p:nvSpPr>
              <p:spPr bwMode="auto">
                <a:xfrm>
                  <a:off x="2677" y="211"/>
                  <a:ext cx="8" cy="299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8" y="2994"/>
                    </a:cxn>
                  </a:cxnLst>
                  <a:rect l="0" t="0" r="r" b="b"/>
                  <a:pathLst>
                    <a:path w="8" h="2994">
                      <a:moveTo>
                        <a:pt x="0" y="0"/>
                      </a:moveTo>
                      <a:lnTo>
                        <a:pt x="8" y="2994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" name="Line 12"/>
                <p:cNvSpPr>
                  <a:spLocks noChangeShapeType="1"/>
                </p:cNvSpPr>
                <p:nvPr/>
              </p:nvSpPr>
              <p:spPr bwMode="auto">
                <a:xfrm>
                  <a:off x="2426" y="2704"/>
                  <a:ext cx="313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" name="Freeform 13"/>
                <p:cNvSpPr>
                  <a:spLocks/>
                </p:cNvSpPr>
                <p:nvPr/>
              </p:nvSpPr>
              <p:spPr bwMode="auto">
                <a:xfrm>
                  <a:off x="2426" y="3203"/>
                  <a:ext cx="3124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4" y="8"/>
                    </a:cxn>
                  </a:cxnLst>
                  <a:rect l="0" t="0" r="r" b="b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" name="Freeform 14"/>
                <p:cNvSpPr>
                  <a:spLocks/>
                </p:cNvSpPr>
                <p:nvPr/>
              </p:nvSpPr>
              <p:spPr bwMode="auto">
                <a:xfrm>
                  <a:off x="2418" y="2450"/>
                  <a:ext cx="3131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31" y="0"/>
                    </a:cxn>
                  </a:cxnLst>
                  <a:rect l="0" t="0" r="r" b="b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" name="Freeform 15"/>
                <p:cNvSpPr>
                  <a:spLocks/>
                </p:cNvSpPr>
                <p:nvPr/>
              </p:nvSpPr>
              <p:spPr bwMode="auto">
                <a:xfrm>
                  <a:off x="2426" y="2205"/>
                  <a:ext cx="3131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31" y="0"/>
                    </a:cxn>
                  </a:cxnLst>
                  <a:rect l="0" t="0" r="r" b="b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" name="Freeform 16"/>
                <p:cNvSpPr>
                  <a:spLocks/>
                </p:cNvSpPr>
                <p:nvPr/>
              </p:nvSpPr>
              <p:spPr bwMode="auto">
                <a:xfrm>
                  <a:off x="2409" y="1955"/>
                  <a:ext cx="3132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32" y="8"/>
                    </a:cxn>
                  </a:cxnLst>
                  <a:rect l="0" t="0" r="r" b="b"/>
                  <a:pathLst>
                    <a:path w="3132" h="8">
                      <a:moveTo>
                        <a:pt x="0" y="0"/>
                      </a:moveTo>
                      <a:lnTo>
                        <a:pt x="3132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" name="Freeform 17"/>
                <p:cNvSpPr>
                  <a:spLocks/>
                </p:cNvSpPr>
                <p:nvPr/>
              </p:nvSpPr>
              <p:spPr bwMode="auto">
                <a:xfrm>
                  <a:off x="2434" y="1444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5" name="Freeform 18"/>
                <p:cNvSpPr>
                  <a:spLocks/>
                </p:cNvSpPr>
                <p:nvPr/>
              </p:nvSpPr>
              <p:spPr bwMode="auto">
                <a:xfrm>
                  <a:off x="2426" y="1207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" name="Freeform 19"/>
                <p:cNvSpPr>
                  <a:spLocks/>
                </p:cNvSpPr>
                <p:nvPr/>
              </p:nvSpPr>
              <p:spPr bwMode="auto">
                <a:xfrm>
                  <a:off x="2426" y="949"/>
                  <a:ext cx="3123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23" y="8"/>
                    </a:cxn>
                  </a:cxnLst>
                  <a:rect l="0" t="0" r="r" b="b"/>
                  <a:pathLst>
                    <a:path w="3123" h="8">
                      <a:moveTo>
                        <a:pt x="0" y="0"/>
                      </a:moveTo>
                      <a:lnTo>
                        <a:pt x="3123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" name="Freeform 20"/>
                <p:cNvSpPr>
                  <a:spLocks/>
                </p:cNvSpPr>
                <p:nvPr/>
              </p:nvSpPr>
              <p:spPr bwMode="auto">
                <a:xfrm>
                  <a:off x="2426" y="708"/>
                  <a:ext cx="3107" cy="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3107" y="0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" name="Freeform 21"/>
                <p:cNvSpPr>
                  <a:spLocks/>
                </p:cNvSpPr>
                <p:nvPr/>
              </p:nvSpPr>
              <p:spPr bwMode="auto">
                <a:xfrm>
                  <a:off x="2434" y="446"/>
                  <a:ext cx="3115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15" y="8"/>
                    </a:cxn>
                  </a:cxnLst>
                  <a:rect l="0" t="0" r="r" b="b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" name="Freeform 22"/>
                <p:cNvSpPr>
                  <a:spLocks/>
                </p:cNvSpPr>
                <p:nvPr/>
              </p:nvSpPr>
              <p:spPr bwMode="auto">
                <a:xfrm>
                  <a:off x="2426" y="210"/>
                  <a:ext cx="3115" cy="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115" y="8"/>
                    </a:cxn>
                  </a:cxnLst>
                  <a:rect l="0" t="0" r="r" b="b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" name="Freeform 23"/>
                <p:cNvSpPr>
                  <a:spLocks/>
                </p:cNvSpPr>
                <p:nvPr/>
              </p:nvSpPr>
              <p:spPr bwMode="auto">
                <a:xfrm>
                  <a:off x="2937" y="203"/>
                  <a:ext cx="8" cy="3026"/>
                </a:xfrm>
                <a:custGeom>
                  <a:avLst/>
                  <a:gdLst/>
                  <a:ahLst/>
                  <a:cxnLst>
                    <a:cxn ang="0">
                      <a:pos x="8" y="0"/>
                    </a:cxn>
                    <a:cxn ang="0">
                      <a:pos x="0" y="3026"/>
                    </a:cxn>
                  </a:cxnLst>
                  <a:rect l="0" t="0" r="r" b="b"/>
                  <a:pathLst>
                    <a:path w="8" h="3026">
                      <a:moveTo>
                        <a:pt x="8" y="0"/>
                      </a:moveTo>
                      <a:lnTo>
                        <a:pt x="0" y="3026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" name="Freeform 24"/>
                <p:cNvSpPr>
                  <a:spLocks/>
                </p:cNvSpPr>
                <p:nvPr/>
              </p:nvSpPr>
              <p:spPr bwMode="auto">
                <a:xfrm>
                  <a:off x="3198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" name="Freeform 25"/>
                <p:cNvSpPr>
                  <a:spLocks/>
                </p:cNvSpPr>
                <p:nvPr/>
              </p:nvSpPr>
              <p:spPr bwMode="auto">
                <a:xfrm>
                  <a:off x="3470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" name="Freeform 26"/>
                <p:cNvSpPr>
                  <a:spLocks/>
                </p:cNvSpPr>
                <p:nvPr/>
              </p:nvSpPr>
              <p:spPr bwMode="auto">
                <a:xfrm>
                  <a:off x="3707" y="219"/>
                  <a:ext cx="9" cy="3010"/>
                </a:xfrm>
                <a:custGeom>
                  <a:avLst/>
                  <a:gdLst/>
                  <a:ahLst/>
                  <a:cxnLst>
                    <a:cxn ang="0">
                      <a:pos x="9" y="0"/>
                    </a:cxn>
                    <a:cxn ang="0">
                      <a:pos x="0" y="3010"/>
                    </a:cxn>
                  </a:cxnLst>
                  <a:rect l="0" t="0" r="r" b="b"/>
                  <a:pathLst>
                    <a:path w="9" h="3010">
                      <a:moveTo>
                        <a:pt x="9" y="0"/>
                      </a:moveTo>
                      <a:lnTo>
                        <a:pt x="0" y="301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" name="Freeform 27"/>
                <p:cNvSpPr>
                  <a:spLocks/>
                </p:cNvSpPr>
                <p:nvPr/>
              </p:nvSpPr>
              <p:spPr bwMode="auto">
                <a:xfrm>
                  <a:off x="4241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" name="Freeform 28"/>
                <p:cNvSpPr>
                  <a:spLocks/>
                </p:cNvSpPr>
                <p:nvPr/>
              </p:nvSpPr>
              <p:spPr bwMode="auto">
                <a:xfrm>
                  <a:off x="4494" y="203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6" name="Freeform 29"/>
                <p:cNvSpPr>
                  <a:spLocks/>
                </p:cNvSpPr>
                <p:nvPr/>
              </p:nvSpPr>
              <p:spPr bwMode="auto">
                <a:xfrm>
                  <a:off x="4762" y="219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" name="Freeform 30"/>
                <p:cNvSpPr>
                  <a:spLocks/>
                </p:cNvSpPr>
                <p:nvPr/>
              </p:nvSpPr>
              <p:spPr bwMode="auto">
                <a:xfrm>
                  <a:off x="5012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" name="Freeform 31"/>
                <p:cNvSpPr>
                  <a:spLocks/>
                </p:cNvSpPr>
                <p:nvPr/>
              </p:nvSpPr>
              <p:spPr bwMode="auto">
                <a:xfrm>
                  <a:off x="5284" y="210"/>
                  <a:ext cx="1" cy="30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002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4" name="Text Box 32"/>
              <p:cNvSpPr txBox="1">
                <a:spLocks noChangeArrowheads="1"/>
              </p:cNvSpPr>
              <p:nvPr/>
            </p:nvSpPr>
            <p:spPr bwMode="auto">
              <a:xfrm>
                <a:off x="5420" y="1661"/>
                <a:ext cx="200" cy="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ru-RU" sz="2400" dirty="0"/>
              </a:p>
            </p:txBody>
          </p:sp>
          <p:sp>
            <p:nvSpPr>
              <p:cNvPr id="5" name="Text Box 33"/>
              <p:cNvSpPr txBox="1">
                <a:spLocks noChangeArrowheads="1"/>
              </p:cNvSpPr>
              <p:nvPr/>
            </p:nvSpPr>
            <p:spPr bwMode="auto">
              <a:xfrm>
                <a:off x="3742" y="164"/>
                <a:ext cx="200" cy="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ru-RU" sz="2400" dirty="0"/>
              </a:p>
            </p:txBody>
          </p:sp>
        </p:grpSp>
        <p:cxnSp>
          <p:nvCxnSpPr>
            <p:cNvPr id="30" name="Прямая со стрелкой 29"/>
            <p:cNvCxnSpPr>
              <a:endCxn id="4" idx="0"/>
            </p:cNvCxnSpPr>
            <p:nvPr/>
          </p:nvCxnSpPr>
          <p:spPr>
            <a:xfrm flipV="1">
              <a:off x="1643042" y="3409282"/>
              <a:ext cx="5467844" cy="19718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 стрелкой 32"/>
            <p:cNvCxnSpPr/>
            <p:nvPr/>
          </p:nvCxnSpPr>
          <p:spPr>
            <a:xfrm rot="5400000" flipH="1" flipV="1">
              <a:off x="643704" y="3499644"/>
              <a:ext cx="4714908" cy="1588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rot="5400000" flipH="1" flipV="1">
              <a:off x="4786314" y="3500438"/>
              <a:ext cx="4714908" cy="1588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3857620" y="1928802"/>
              <a:ext cx="66877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endPara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715140" y="3429000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x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0" name="Прямая соединительная линия 39"/>
            <p:cNvCxnSpPr/>
            <p:nvPr/>
          </p:nvCxnSpPr>
          <p:spPr>
            <a:xfrm flipV="1">
              <a:off x="1571604" y="1285860"/>
              <a:ext cx="4572032" cy="3714776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rot="5400000" flipH="1" flipV="1">
              <a:off x="2072464" y="3499644"/>
              <a:ext cx="4714908" cy="1588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Овал 43"/>
            <p:cNvSpPr/>
            <p:nvPr/>
          </p:nvSpPr>
          <p:spPr>
            <a:xfrm>
              <a:off x="4357686" y="2643182"/>
              <a:ext cx="142876" cy="142876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7" name="Прямая соединительная линия 46"/>
            <p:cNvCxnSpPr/>
            <p:nvPr/>
          </p:nvCxnSpPr>
          <p:spPr>
            <a:xfrm rot="5400000">
              <a:off x="4179091" y="3107529"/>
              <a:ext cx="500066" cy="1588"/>
            </a:xfrm>
            <a:prstGeom prst="line">
              <a:avLst/>
            </a:prstGeom>
            <a:ln w="38100">
              <a:solidFill>
                <a:srgbClr val="0070C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 rot="19191859">
              <a:off x="1147867" y="3875584"/>
              <a:ext cx="192873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210866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lang="en-US" sz="3200" b="1" dirty="0" smtClean="0">
                  <a:solidFill>
                    <a:srgbClr val="210866"/>
                  </a:solidFill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sz="3200" b="1" dirty="0" err="1" smtClean="0">
                  <a:solidFill>
                    <a:srgbClr val="210866"/>
                  </a:solidFill>
                  <a:latin typeface="Times New Roman" pitchFamily="18" charset="0"/>
                  <a:cs typeface="Times New Roman" pitchFamily="18" charset="0"/>
                </a:rPr>
                <a:t>kx</a:t>
              </a:r>
              <a:r>
                <a:rPr lang="en-US" sz="3200" b="1" dirty="0" smtClean="0">
                  <a:solidFill>
                    <a:srgbClr val="210866"/>
                  </a:solidFill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sz="3200" b="1" dirty="0" smtClean="0">
                  <a:solidFill>
                    <a:srgbClr val="210866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  <a:endParaRPr lang="ru-RU" sz="3200" b="1" dirty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214810" y="3357562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210866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endParaRPr lang="ru-RU" sz="3200" b="1" dirty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071670" y="2357430"/>
              <a:ext cx="79861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210866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sz="3200" b="1" dirty="0" smtClean="0">
                  <a:solidFill>
                    <a:srgbClr val="210866"/>
                  </a:solidFill>
                  <a:latin typeface="Times New Roman" pitchFamily="18" charset="0"/>
                  <a:cs typeface="Times New Roman" pitchFamily="18" charset="0"/>
                </a:rPr>
                <a:t>(x)</a:t>
              </a:r>
              <a:endParaRPr lang="ru-RU" sz="3200" b="1" dirty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143240" y="1000108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y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4" name="Прямая соединительная линия 53"/>
            <p:cNvCxnSpPr/>
            <p:nvPr/>
          </p:nvCxnSpPr>
          <p:spPr>
            <a:xfrm>
              <a:off x="3000364" y="2714620"/>
              <a:ext cx="1285884" cy="1588"/>
            </a:xfrm>
            <a:prstGeom prst="line">
              <a:avLst/>
            </a:prstGeom>
            <a:ln w="38100">
              <a:solidFill>
                <a:srgbClr val="0070C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Овал 56"/>
            <p:cNvSpPr/>
            <p:nvPr/>
          </p:nvSpPr>
          <p:spPr>
            <a:xfrm>
              <a:off x="5715008" y="1500174"/>
              <a:ext cx="142876" cy="142876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5072066" y="928670"/>
              <a:ext cx="4972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endPara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1" name="Прямая соединительная линия 60"/>
            <p:cNvCxnSpPr/>
            <p:nvPr/>
          </p:nvCxnSpPr>
          <p:spPr>
            <a:xfrm rot="5400000">
              <a:off x="4929984" y="2499512"/>
              <a:ext cx="1714512" cy="1588"/>
            </a:xfrm>
            <a:prstGeom prst="line">
              <a:avLst/>
            </a:prstGeom>
            <a:ln w="38100">
              <a:solidFill>
                <a:srgbClr val="0070C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5214942" y="3357562"/>
              <a:ext cx="128592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210866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3200" b="1" dirty="0" smtClean="0">
                  <a:solidFill>
                    <a:srgbClr val="210866"/>
                  </a:solidFill>
                  <a:latin typeface="Times New Roman" pitchFamily="18" charset="0"/>
                  <a:cs typeface="Times New Roman" pitchFamily="18" charset="0"/>
                </a:rPr>
                <a:t> +</a:t>
              </a:r>
              <a:r>
                <a:rPr lang="en-US" sz="3200" b="1" dirty="0" smtClean="0">
                  <a:solidFill>
                    <a:srgbClr val="210866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x</a:t>
              </a:r>
              <a:r>
                <a:rPr lang="en-US" sz="3200" b="1" dirty="0" smtClean="0">
                  <a:solidFill>
                    <a:srgbClr val="2108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3200" b="1" dirty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4" name="Прямая соединительная линия 63"/>
            <p:cNvCxnSpPr/>
            <p:nvPr/>
          </p:nvCxnSpPr>
          <p:spPr>
            <a:xfrm>
              <a:off x="4572000" y="2714620"/>
              <a:ext cx="1357322" cy="1588"/>
            </a:xfrm>
            <a:prstGeom prst="line">
              <a:avLst/>
            </a:prstGeom>
            <a:ln w="38100">
              <a:solidFill>
                <a:srgbClr val="0070C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5786446" y="1928802"/>
              <a:ext cx="6415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rgbClr val="210866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</a:t>
              </a:r>
              <a:r>
                <a:rPr lang="en-US" sz="3200" b="1" dirty="0" smtClean="0">
                  <a:solidFill>
                    <a:srgbClr val="210866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  <a:endParaRPr lang="ru-RU" sz="3200" b="1" dirty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3071802" y="3429000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786314" y="2714620"/>
              <a:ext cx="74411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rgbClr val="210866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x</a:t>
              </a:r>
              <a:r>
                <a:rPr lang="en-US" sz="3200" b="1" dirty="0" smtClean="0">
                  <a:solidFill>
                    <a:srgbClr val="2108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3200" b="1" dirty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" name="Дуга 70"/>
            <p:cNvSpPr/>
            <p:nvPr/>
          </p:nvSpPr>
          <p:spPr>
            <a:xfrm>
              <a:off x="4500562" y="2357430"/>
              <a:ext cx="571504" cy="714380"/>
            </a:xfrm>
            <a:prstGeom prst="arc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" name="Дуга 71"/>
            <p:cNvSpPr/>
            <p:nvPr/>
          </p:nvSpPr>
          <p:spPr>
            <a:xfrm>
              <a:off x="3643306" y="3071810"/>
              <a:ext cx="571504" cy="714380"/>
            </a:xfrm>
            <a:prstGeom prst="arc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072066" y="2143116"/>
              <a:ext cx="44435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rgbClr val="210866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</a:t>
              </a:r>
              <a:endParaRPr lang="ru-RU" sz="3200" b="1" dirty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500042"/>
            <a:ext cx="24929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Пример № </a:t>
            </a:r>
            <a:r>
              <a:rPr lang="en-US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i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1071546"/>
            <a:ext cx="829496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Для функции </a:t>
            </a:r>
            <a:r>
              <a:rPr lang="en-US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y = x</a:t>
            </a:r>
            <a:r>
              <a:rPr lang="en-US" sz="2400" b="1" i="1" dirty="0" smtClean="0">
                <a:solidFill>
                  <a:schemeClr val="accent2"/>
                </a:solidFill>
                <a:latin typeface="Constantia"/>
                <a:cs typeface="Times New Roman" pitchFamily="18" charset="0"/>
              </a:rPr>
              <a:t>²</a:t>
            </a:r>
            <a:r>
              <a:rPr lang="en-US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найти: а) приращение функции</a:t>
            </a:r>
          </a:p>
          <a:p>
            <a:r>
              <a:rPr lang="ru-RU" sz="2400" b="1" i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при переходе от фиксированной точки </a:t>
            </a:r>
            <a:r>
              <a:rPr lang="ru-RU" sz="2400" b="1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к точке </a:t>
            </a:r>
            <a:r>
              <a:rPr lang="ru-RU" sz="2400" b="1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ru-RU" sz="2400" b="1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х</a:t>
            </a:r>
            <a:r>
              <a:rPr lang="ru-RU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;</a:t>
            </a:r>
          </a:p>
          <a:p>
            <a:r>
              <a:rPr lang="ru-RU" sz="2400" b="1" i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б) предел отношения приращения функции к приращению</a:t>
            </a:r>
          </a:p>
          <a:p>
            <a:r>
              <a:rPr lang="ru-RU" sz="2400" b="1" i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аргумента, при условии, что приращение аргумента</a:t>
            </a:r>
          </a:p>
          <a:p>
            <a:r>
              <a:rPr lang="ru-RU" sz="2400" b="1" i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стремится к нулю.</a:t>
            </a:r>
            <a:r>
              <a:rPr lang="ru-RU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i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2928934"/>
            <a:ext cx="18674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Решение.</a:t>
            </a:r>
            <a:endParaRPr lang="ru-RU" sz="3200" b="1" i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48" y="3429000"/>
            <a:ext cx="15562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Имеем:</a:t>
            </a:r>
            <a:endParaRPr lang="ru-RU" sz="3200" b="1" i="1" dirty="0">
              <a:solidFill>
                <a:srgbClr val="2108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00166" y="4000504"/>
            <a:ext cx="16930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f(x) = x</a:t>
            </a:r>
            <a:r>
              <a:rPr lang="en-US" sz="3200" b="1" i="1" dirty="0" smtClean="0">
                <a:solidFill>
                  <a:srgbClr val="210866"/>
                </a:solidFill>
                <a:latin typeface="Constantia"/>
                <a:cs typeface="Times New Roman" pitchFamily="18" charset="0"/>
              </a:rPr>
              <a:t>²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i="1" dirty="0">
              <a:solidFill>
                <a:srgbClr val="2108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43306" y="4000504"/>
            <a:ext cx="39388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f(x + 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x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) = (x +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x)</a:t>
            </a:r>
            <a:r>
              <a:rPr lang="en-US" sz="3200" b="1" i="1" dirty="0" smtClean="0">
                <a:solidFill>
                  <a:srgbClr val="210866"/>
                </a:solidFill>
                <a:latin typeface="Constantia"/>
                <a:cs typeface="Times New Roman" pitchFamily="18" charset="0"/>
                <a:sym typeface="Symbol"/>
              </a:rPr>
              <a:t>²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3200" b="1" i="1" dirty="0">
              <a:solidFill>
                <a:srgbClr val="2108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4572008"/>
            <a:ext cx="727314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y 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= f(x + 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x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) – f(x) = (x +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x)</a:t>
            </a:r>
            <a:r>
              <a:rPr lang="en-US" sz="3200" b="1" i="1" dirty="0" smtClean="0">
                <a:solidFill>
                  <a:srgbClr val="210866"/>
                </a:solidFill>
                <a:latin typeface="Constantia"/>
                <a:cs typeface="Times New Roman" pitchFamily="18" charset="0"/>
                <a:sym typeface="Symbol"/>
              </a:rPr>
              <a:t>² - 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i="1" dirty="0" smtClean="0">
                <a:solidFill>
                  <a:srgbClr val="210866"/>
                </a:solidFill>
                <a:latin typeface="Constantia"/>
                <a:cs typeface="Times New Roman" pitchFamily="18" charset="0"/>
              </a:rPr>
              <a:t>² 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  <a:p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= (x</a:t>
            </a:r>
            <a:r>
              <a:rPr lang="en-US" sz="3200" b="1" i="1" dirty="0" smtClean="0">
                <a:solidFill>
                  <a:srgbClr val="210866"/>
                </a:solidFill>
                <a:latin typeface="Constantia"/>
                <a:cs typeface="Times New Roman" pitchFamily="18" charset="0"/>
              </a:rPr>
              <a:t>²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 + 2x</a:t>
            </a:r>
            <a:r>
              <a:rPr lang="en-US" sz="3200" b="1" i="1" dirty="0" smtClean="0">
                <a:solidFill>
                  <a:srgbClr val="210866"/>
                </a:solidFill>
                <a:latin typeface="Constantia"/>
                <a:cs typeface="Times New Roman" pitchFamily="18" charset="0"/>
                <a:sym typeface="Symbol"/>
              </a:rPr>
              <a:t>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x + (</a:t>
            </a:r>
            <a:r>
              <a:rPr lang="en-US" sz="3200" b="1" i="1" dirty="0" smtClean="0">
                <a:solidFill>
                  <a:srgbClr val="210866"/>
                </a:solidFill>
                <a:latin typeface="Constantia"/>
                <a:cs typeface="Times New Roman" pitchFamily="18" charset="0"/>
                <a:sym typeface="Symbol"/>
              </a:rPr>
              <a:t>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x)</a:t>
            </a:r>
            <a:r>
              <a:rPr lang="en-US" sz="3200" b="1" i="1" dirty="0" smtClean="0">
                <a:solidFill>
                  <a:srgbClr val="210866"/>
                </a:solidFill>
                <a:latin typeface="Constantia"/>
                <a:cs typeface="Times New Roman" pitchFamily="18" charset="0"/>
                <a:sym typeface="Symbol"/>
              </a:rPr>
              <a:t>²) - 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i="1" dirty="0" smtClean="0">
                <a:solidFill>
                  <a:srgbClr val="210866"/>
                </a:solidFill>
                <a:latin typeface="Constantia"/>
                <a:cs typeface="Times New Roman" pitchFamily="18" charset="0"/>
              </a:rPr>
              <a:t>² = 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2x</a:t>
            </a:r>
            <a:r>
              <a:rPr lang="en-US" sz="3200" b="1" i="1" dirty="0" smtClean="0">
                <a:solidFill>
                  <a:srgbClr val="210866"/>
                </a:solidFill>
                <a:latin typeface="Constantia"/>
                <a:cs typeface="Times New Roman" pitchFamily="18" charset="0"/>
                <a:sym typeface="Symbol"/>
              </a:rPr>
              <a:t>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x + (</a:t>
            </a:r>
            <a:r>
              <a:rPr lang="en-US" sz="3200" b="1" i="1" dirty="0" smtClean="0">
                <a:solidFill>
                  <a:srgbClr val="210866"/>
                </a:solidFill>
                <a:latin typeface="Constantia"/>
                <a:cs typeface="Times New Roman" pitchFamily="18" charset="0"/>
                <a:sym typeface="Symbol"/>
              </a:rPr>
              <a:t>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x)</a:t>
            </a:r>
            <a:r>
              <a:rPr lang="en-US" sz="3200" b="1" i="1" dirty="0" smtClean="0">
                <a:solidFill>
                  <a:srgbClr val="210866"/>
                </a:solidFill>
                <a:latin typeface="Constantia"/>
                <a:cs typeface="Times New Roman" pitchFamily="18" charset="0"/>
                <a:sym typeface="Symbol"/>
              </a:rPr>
              <a:t>²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i="1" dirty="0">
              <a:solidFill>
                <a:srgbClr val="2108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57356" y="5643578"/>
            <a:ext cx="53644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Получили: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y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 = 2x</a:t>
            </a:r>
            <a:r>
              <a:rPr lang="en-US" sz="3200" b="1" i="1" dirty="0" smtClean="0">
                <a:solidFill>
                  <a:srgbClr val="210866"/>
                </a:solidFill>
                <a:latin typeface="Constantia"/>
                <a:cs typeface="Times New Roman" pitchFamily="18" charset="0"/>
                <a:sym typeface="Symbol"/>
              </a:rPr>
              <a:t>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x + (</a:t>
            </a:r>
            <a:r>
              <a:rPr lang="en-US" sz="3200" b="1" i="1" dirty="0" smtClean="0">
                <a:solidFill>
                  <a:srgbClr val="210866"/>
                </a:solidFill>
                <a:latin typeface="Constantia"/>
                <a:cs typeface="Times New Roman" pitchFamily="18" charset="0"/>
                <a:sym typeface="Symbol"/>
              </a:rPr>
              <a:t>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x)</a:t>
            </a:r>
            <a:r>
              <a:rPr lang="en-US" sz="3200" b="1" i="1" dirty="0" smtClean="0">
                <a:solidFill>
                  <a:srgbClr val="210866"/>
                </a:solidFill>
                <a:latin typeface="Constantia"/>
                <a:cs typeface="Times New Roman" pitchFamily="18" charset="0"/>
                <a:sym typeface="Symbol"/>
              </a:rPr>
              <a:t>²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i="1" dirty="0">
              <a:solidFill>
                <a:srgbClr val="2108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28596" y="571480"/>
          <a:ext cx="8358246" cy="1201757"/>
        </p:xfrm>
        <a:graphic>
          <a:graphicData uri="http://schemas.openxmlformats.org/presentationml/2006/ole">
            <p:oleObj spid="_x0000_s3078" name="Формула" r:id="rId3" imgW="2959100" imgH="431800" progId="Equation.3">
              <p:embed/>
            </p:oleObj>
          </a:graphicData>
        </a:graphic>
      </p:graphicFrame>
      <p:graphicFrame>
        <p:nvGraphicFramePr>
          <p:cNvPr id="3075" name="Object 2"/>
          <p:cNvGraphicFramePr>
            <a:graphicFrameLocks noChangeAspect="1"/>
          </p:cNvGraphicFramePr>
          <p:nvPr/>
        </p:nvGraphicFramePr>
        <p:xfrm>
          <a:off x="2786050" y="2500306"/>
          <a:ext cx="3195638" cy="1214437"/>
        </p:xfrm>
        <a:graphic>
          <a:graphicData uri="http://schemas.openxmlformats.org/presentationml/2006/ole">
            <p:oleObj spid="_x0000_s3079" name="Формула" r:id="rId4" imgW="799753" imgH="393529" progId="Equation.3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00100" y="1928802"/>
            <a:ext cx="74665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Итак, для заданной функции </a:t>
            </a:r>
            <a:r>
              <a:rPr lang="en-US" sz="28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y = x² </a:t>
            </a:r>
            <a:r>
              <a:rPr lang="ru-RU" sz="28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получили:</a:t>
            </a:r>
            <a:endParaRPr lang="ru-RU" sz="2800" b="1" i="1" dirty="0">
              <a:solidFill>
                <a:srgbClr val="2108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071546"/>
            <a:ext cx="35133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Задание на дом: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467544" y="1966283"/>
            <a:ext cx="25922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п.12,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стр97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03848" y="1988840"/>
            <a:ext cx="47644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№ 178-180,183-184(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в,г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4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47" name="Прямоугольник 9"/>
          <p:cNvSpPr>
            <a:spLocks noChangeArrowheads="1"/>
          </p:cNvSpPr>
          <p:nvPr/>
        </p:nvSpPr>
        <p:spPr bwMode="auto">
          <a:xfrm>
            <a:off x="642938" y="1285875"/>
            <a:ext cx="2357437" cy="1571625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marL="342900" indent="-342900"/>
            <a:endParaRPr lang="ru-RU"/>
          </a:p>
        </p:txBody>
      </p:sp>
      <p:sp>
        <p:nvSpPr>
          <p:cNvPr id="10248" name="Прямоугольник 11"/>
          <p:cNvSpPr>
            <a:spLocks noChangeArrowheads="1"/>
          </p:cNvSpPr>
          <p:nvPr/>
        </p:nvSpPr>
        <p:spPr bwMode="auto">
          <a:xfrm>
            <a:off x="1285875" y="1428750"/>
            <a:ext cx="2786063" cy="2643188"/>
          </a:xfrm>
          <a:prstGeom prst="rect">
            <a:avLst/>
          </a:prstGeom>
          <a:noFill/>
          <a:ln w="508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342900" indent="-342900"/>
            <a:endParaRPr lang="ru-RU"/>
          </a:p>
        </p:txBody>
      </p:sp>
      <p:sp>
        <p:nvSpPr>
          <p:cNvPr id="13" name="Заголовок 1"/>
          <p:cNvSpPr txBox="1">
            <a:spLocks/>
          </p:cNvSpPr>
          <p:nvPr/>
        </p:nvSpPr>
        <p:spPr bwMode="auto">
          <a:xfrm>
            <a:off x="928688" y="2571750"/>
            <a:ext cx="28575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ru-RU" b="1" i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</a:t>
            </a:r>
            <a:endParaRPr lang="ru-RU" b="1" kern="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 bwMode="auto">
          <a:xfrm>
            <a:off x="2500313" y="4143375"/>
            <a:ext cx="28575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ru-RU" b="1" i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</a:t>
            </a:r>
            <a:endParaRPr lang="ru-RU" b="1" kern="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 bwMode="auto">
          <a:xfrm>
            <a:off x="4714875" y="1071563"/>
            <a:ext cx="142875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sz="2800" i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S=1</a:t>
            </a:r>
            <a:endParaRPr lang="ru-RU" sz="2800" i="1" kern="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cxnSp>
        <p:nvCxnSpPr>
          <p:cNvPr id="17" name="Прямая соединительная линия 16"/>
          <p:cNvCxnSpPr>
            <a:cxnSpLocks noChangeShapeType="1"/>
            <a:stCxn id="10248" idx="0"/>
            <a:endCxn id="10248" idx="2"/>
          </p:cNvCxnSpPr>
          <p:nvPr/>
        </p:nvCxnSpPr>
        <p:spPr bwMode="auto">
          <a:xfrm rot="16200000" flipH="1">
            <a:off x="1356519" y="2750344"/>
            <a:ext cx="2643188" cy="0"/>
          </a:xfrm>
          <a:prstGeom prst="line">
            <a:avLst/>
          </a:prstGeom>
          <a:noFill/>
          <a:ln w="508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" name="Прямая соединительная линия 20"/>
          <p:cNvCxnSpPr>
            <a:cxnSpLocks noChangeShapeType="1"/>
            <a:stCxn id="10248" idx="1"/>
            <a:endCxn id="10248" idx="3"/>
          </p:cNvCxnSpPr>
          <p:nvPr/>
        </p:nvCxnSpPr>
        <p:spPr bwMode="auto">
          <a:xfrm rot="10800000" flipH="1">
            <a:off x="1285875" y="2749550"/>
            <a:ext cx="2786063" cy="0"/>
          </a:xfrm>
          <a:prstGeom prst="line">
            <a:avLst/>
          </a:prstGeom>
          <a:noFill/>
          <a:ln w="5080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025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800" b="1" i="1">
                <a:solidFill>
                  <a:srgbClr val="0070C0"/>
                </a:solidFill>
                <a:cs typeface="Times New Roman" pitchFamily="18" charset="0"/>
              </a:rPr>
              <a:t> </a:t>
            </a:r>
            <a:endParaRPr lang="en-US"/>
          </a:p>
        </p:txBody>
      </p:sp>
      <p:sp>
        <p:nvSpPr>
          <p:cNvPr id="10255" name="Rectangle 11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600"/>
              <a:t> </a:t>
            </a:r>
            <a:endParaRPr lang="ru-RU"/>
          </a:p>
        </p:txBody>
      </p:sp>
      <p:sp>
        <p:nvSpPr>
          <p:cNvPr id="1025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9228" name="Picture 1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5" y="1643063"/>
            <a:ext cx="8763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8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9230" name="Picture 1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81575" y="2500313"/>
            <a:ext cx="8763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7" name="Прямая соединительная линия 46"/>
          <p:cNvCxnSpPr>
            <a:cxnSpLocks noChangeShapeType="1"/>
          </p:cNvCxnSpPr>
          <p:nvPr/>
        </p:nvCxnSpPr>
        <p:spPr bwMode="auto">
          <a:xfrm rot="16200000" flipH="1">
            <a:off x="2035969" y="2750344"/>
            <a:ext cx="2643188" cy="0"/>
          </a:xfrm>
          <a:prstGeom prst="line">
            <a:avLst/>
          </a:prstGeom>
          <a:noFill/>
          <a:ln w="508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0" name="Прямая соединительная линия 49"/>
          <p:cNvCxnSpPr>
            <a:cxnSpLocks noChangeShapeType="1"/>
          </p:cNvCxnSpPr>
          <p:nvPr/>
        </p:nvCxnSpPr>
        <p:spPr bwMode="auto">
          <a:xfrm rot="16200000" flipH="1">
            <a:off x="678656" y="2750344"/>
            <a:ext cx="2643188" cy="0"/>
          </a:xfrm>
          <a:prstGeom prst="line">
            <a:avLst/>
          </a:prstGeom>
          <a:noFill/>
          <a:ln w="5080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0262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9232" name="Picture 1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5" y="3429000"/>
            <a:ext cx="8763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3" name="Прямая соединительная линия 52"/>
          <p:cNvCxnSpPr>
            <a:cxnSpLocks noChangeShapeType="1"/>
          </p:cNvCxnSpPr>
          <p:nvPr/>
        </p:nvCxnSpPr>
        <p:spPr bwMode="auto">
          <a:xfrm rot="10800000" flipH="1">
            <a:off x="1285875" y="2071688"/>
            <a:ext cx="2786063" cy="0"/>
          </a:xfrm>
          <a:prstGeom prst="line">
            <a:avLst/>
          </a:prstGeom>
          <a:noFill/>
          <a:ln w="508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4" name="Прямая соединительная линия 53"/>
          <p:cNvCxnSpPr>
            <a:cxnSpLocks noChangeShapeType="1"/>
          </p:cNvCxnSpPr>
          <p:nvPr/>
        </p:nvCxnSpPr>
        <p:spPr bwMode="auto">
          <a:xfrm rot="10800000" flipH="1">
            <a:off x="1285875" y="3400425"/>
            <a:ext cx="2786063" cy="0"/>
          </a:xfrm>
          <a:prstGeom prst="line">
            <a:avLst/>
          </a:prstGeom>
          <a:noFill/>
          <a:ln w="5080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0266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9234" name="Picture 1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00875" y="1071563"/>
            <a:ext cx="10858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7" name="Прямая соединительная линия 56"/>
          <p:cNvCxnSpPr>
            <a:cxnSpLocks noChangeShapeType="1"/>
          </p:cNvCxnSpPr>
          <p:nvPr/>
        </p:nvCxnSpPr>
        <p:spPr bwMode="auto">
          <a:xfrm rot="5400000">
            <a:off x="2393156" y="2750344"/>
            <a:ext cx="2643188" cy="0"/>
          </a:xfrm>
          <a:prstGeom prst="line">
            <a:avLst/>
          </a:prstGeom>
          <a:noFill/>
          <a:ln w="508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9" name="Прямая соединительная линия 58"/>
          <p:cNvCxnSpPr>
            <a:cxnSpLocks noChangeShapeType="1"/>
          </p:cNvCxnSpPr>
          <p:nvPr/>
        </p:nvCxnSpPr>
        <p:spPr bwMode="auto">
          <a:xfrm rot="5400000">
            <a:off x="1678781" y="2750344"/>
            <a:ext cx="2643188" cy="0"/>
          </a:xfrm>
          <a:prstGeom prst="line">
            <a:avLst/>
          </a:prstGeom>
          <a:noFill/>
          <a:ln w="508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0" name="Прямая соединительная линия 59"/>
          <p:cNvCxnSpPr>
            <a:cxnSpLocks noChangeShapeType="1"/>
          </p:cNvCxnSpPr>
          <p:nvPr/>
        </p:nvCxnSpPr>
        <p:spPr bwMode="auto">
          <a:xfrm rot="5400000">
            <a:off x="1035844" y="2750344"/>
            <a:ext cx="2643188" cy="0"/>
          </a:xfrm>
          <a:prstGeom prst="line">
            <a:avLst/>
          </a:prstGeom>
          <a:noFill/>
          <a:ln w="508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" name="Прямая соединительная линия 60"/>
          <p:cNvCxnSpPr>
            <a:cxnSpLocks noChangeShapeType="1"/>
          </p:cNvCxnSpPr>
          <p:nvPr/>
        </p:nvCxnSpPr>
        <p:spPr bwMode="auto">
          <a:xfrm rot="5400000">
            <a:off x="326231" y="2764632"/>
            <a:ext cx="2643187" cy="0"/>
          </a:xfrm>
          <a:prstGeom prst="line">
            <a:avLst/>
          </a:prstGeom>
          <a:noFill/>
          <a:ln w="5080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027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9236" name="Picture 2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13" y="1928813"/>
            <a:ext cx="10858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4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9238" name="Picture 2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13" y="3000375"/>
            <a:ext cx="10858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" name="Заголовок 1"/>
          <p:cNvSpPr txBox="1">
            <a:spLocks/>
          </p:cNvSpPr>
          <p:nvPr/>
        </p:nvSpPr>
        <p:spPr bwMode="auto">
          <a:xfrm>
            <a:off x="6929438" y="4000500"/>
            <a:ext cx="142875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sz="2800" i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…</a:t>
            </a:r>
            <a:endParaRPr lang="ru-RU" sz="2800" i="1" kern="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cxnSp>
        <p:nvCxnSpPr>
          <p:cNvPr id="73" name="Прямая соединительная линия 72"/>
          <p:cNvCxnSpPr>
            <a:cxnSpLocks noChangeShapeType="1"/>
          </p:cNvCxnSpPr>
          <p:nvPr/>
        </p:nvCxnSpPr>
        <p:spPr bwMode="auto">
          <a:xfrm rot="10800000" flipH="1">
            <a:off x="1285875" y="1752600"/>
            <a:ext cx="2786063" cy="0"/>
          </a:xfrm>
          <a:prstGeom prst="line">
            <a:avLst/>
          </a:prstGeom>
          <a:noFill/>
          <a:ln w="508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4" name="Прямая соединительная линия 73"/>
          <p:cNvCxnSpPr>
            <a:cxnSpLocks noChangeShapeType="1"/>
          </p:cNvCxnSpPr>
          <p:nvPr/>
        </p:nvCxnSpPr>
        <p:spPr bwMode="auto">
          <a:xfrm rot="10800000" flipH="1">
            <a:off x="1285875" y="2428875"/>
            <a:ext cx="2786063" cy="0"/>
          </a:xfrm>
          <a:prstGeom prst="line">
            <a:avLst/>
          </a:prstGeom>
          <a:noFill/>
          <a:ln w="508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5" name="Прямая соединительная линия 74"/>
          <p:cNvCxnSpPr>
            <a:cxnSpLocks noChangeShapeType="1"/>
          </p:cNvCxnSpPr>
          <p:nvPr/>
        </p:nvCxnSpPr>
        <p:spPr bwMode="auto">
          <a:xfrm rot="10800000" flipH="1">
            <a:off x="1285875" y="3071813"/>
            <a:ext cx="2786063" cy="0"/>
          </a:xfrm>
          <a:prstGeom prst="line">
            <a:avLst/>
          </a:prstGeom>
          <a:noFill/>
          <a:ln w="508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6" name="Прямая соединительная линия 75"/>
          <p:cNvCxnSpPr>
            <a:cxnSpLocks noChangeShapeType="1"/>
          </p:cNvCxnSpPr>
          <p:nvPr/>
        </p:nvCxnSpPr>
        <p:spPr bwMode="auto">
          <a:xfrm rot="10800000" flipH="1">
            <a:off x="1285875" y="3714750"/>
            <a:ext cx="2786063" cy="0"/>
          </a:xfrm>
          <a:prstGeom prst="line">
            <a:avLst/>
          </a:prstGeom>
          <a:noFill/>
          <a:ln w="5080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0281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9240" name="Picture 2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58063" y="4500563"/>
            <a:ext cx="8953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4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4293096"/>
            <a:ext cx="3000375" cy="1104900"/>
          </a:xfrm>
          <a:prstGeom prst="rect">
            <a:avLst/>
          </a:prstGeom>
          <a:noFill/>
        </p:spPr>
      </p:pic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5445224"/>
            <a:ext cx="1838325" cy="1104900"/>
          </a:xfrm>
          <a:prstGeom prst="rect">
            <a:avLst/>
          </a:prstGeom>
          <a:noFill/>
        </p:spPr>
      </p:pic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4" name="Picture 6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39952" y="4581128"/>
            <a:ext cx="723900" cy="619125"/>
          </a:xfrm>
          <a:prstGeom prst="rect">
            <a:avLst/>
          </a:prstGeom>
          <a:noFill/>
        </p:spPr>
      </p:pic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5" name="Picture 6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67744" y="5733256"/>
            <a:ext cx="723900" cy="619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4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3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1" dur="500"/>
                                        <p:tgtEl>
                                          <p:spTgt spid="37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6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1" dur="5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utoUpdateAnimBg="0"/>
      <p:bldP spid="14" grpId="0" autoUpdateAnimBg="0"/>
      <p:bldP spid="15" grpId="0" autoUpdateAnimBg="0"/>
      <p:bldP spid="7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14563" y="3545632"/>
            <a:ext cx="357187" cy="428625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0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820738" y="2294682"/>
            <a:ext cx="3500437" cy="1587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0800000">
            <a:off x="928688" y="3545632"/>
            <a:ext cx="6215062" cy="1587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одержимое 2"/>
          <p:cNvSpPr txBox="1">
            <a:spLocks/>
          </p:cNvSpPr>
          <p:nvPr/>
        </p:nvSpPr>
        <p:spPr>
          <a:xfrm>
            <a:off x="2143125" y="473819"/>
            <a:ext cx="357188" cy="42862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defRPr/>
            </a:pPr>
            <a:r>
              <a:rPr lang="ru-RU" sz="2600" dirty="0">
                <a:latin typeface="+mn-lt"/>
                <a:cs typeface="+mn-cs"/>
              </a:rPr>
              <a:t>у</a:t>
            </a: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7000875" y="3545632"/>
            <a:ext cx="357188" cy="42862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defRPr/>
            </a:pPr>
            <a:r>
              <a:rPr lang="ru-RU" sz="2600" dirty="0" err="1">
                <a:latin typeface="+mn-lt"/>
                <a:cs typeface="+mn-cs"/>
              </a:rPr>
              <a:t>х</a:t>
            </a:r>
            <a:endParaRPr lang="ru-RU" sz="2600" dirty="0">
              <a:latin typeface="+mn-lt"/>
              <a:cs typeface="+mn-cs"/>
            </a:endParaRPr>
          </a:p>
        </p:txBody>
      </p:sp>
      <p:sp>
        <p:nvSpPr>
          <p:cNvPr id="11" name="Полилиния 10"/>
          <p:cNvSpPr/>
          <p:nvPr/>
        </p:nvSpPr>
        <p:spPr>
          <a:xfrm>
            <a:off x="2220913" y="1316782"/>
            <a:ext cx="4906962" cy="3001962"/>
          </a:xfrm>
          <a:custGeom>
            <a:avLst/>
            <a:gdLst>
              <a:gd name="connsiteX0" fmla="*/ 0 w 4906851"/>
              <a:gd name="connsiteY0" fmla="*/ 3002924 h 3002924"/>
              <a:gd name="connsiteX1" fmla="*/ 708338 w 4906851"/>
              <a:gd name="connsiteY1" fmla="*/ 2152918 h 3002924"/>
              <a:gd name="connsiteX2" fmla="*/ 1120462 w 4906851"/>
              <a:gd name="connsiteY2" fmla="*/ 1264276 h 3002924"/>
              <a:gd name="connsiteX3" fmla="*/ 1880316 w 4906851"/>
              <a:gd name="connsiteY3" fmla="*/ 414271 h 3002924"/>
              <a:gd name="connsiteX4" fmla="*/ 3515933 w 4906851"/>
              <a:gd name="connsiteY4" fmla="*/ 66541 h 3002924"/>
              <a:gd name="connsiteX5" fmla="*/ 4906851 w 4906851"/>
              <a:gd name="connsiteY5" fmla="*/ 15025 h 300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06851" h="3002924">
                <a:moveTo>
                  <a:pt x="0" y="3002924"/>
                </a:moveTo>
                <a:cubicBezTo>
                  <a:pt x="260797" y="2722808"/>
                  <a:pt x="521594" y="2442693"/>
                  <a:pt x="708338" y="2152918"/>
                </a:cubicBezTo>
                <a:cubicBezTo>
                  <a:pt x="895082" y="1863143"/>
                  <a:pt x="925132" y="1554051"/>
                  <a:pt x="1120462" y="1264276"/>
                </a:cubicBezTo>
                <a:cubicBezTo>
                  <a:pt x="1315792" y="974502"/>
                  <a:pt x="1481071" y="613893"/>
                  <a:pt x="1880316" y="414271"/>
                </a:cubicBezTo>
                <a:cubicBezTo>
                  <a:pt x="2279561" y="214649"/>
                  <a:pt x="3011511" y="133082"/>
                  <a:pt x="3515933" y="66541"/>
                </a:cubicBezTo>
                <a:cubicBezTo>
                  <a:pt x="4020355" y="0"/>
                  <a:pt x="4463603" y="7512"/>
                  <a:pt x="4906851" y="15025"/>
                </a:cubicBezTo>
              </a:path>
            </a:pathLst>
          </a:cu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6072188" y="902444"/>
            <a:ext cx="1643062" cy="42862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defRPr/>
            </a:pPr>
            <a:r>
              <a:rPr lang="ru-RU" sz="2600" dirty="0">
                <a:latin typeface="+mn-lt"/>
                <a:cs typeface="+mn-cs"/>
              </a:rPr>
              <a:t>у =</a:t>
            </a:r>
            <a:r>
              <a:rPr lang="en-US" sz="2600" dirty="0">
                <a:latin typeface="+mn-lt"/>
                <a:cs typeface="+mn-cs"/>
              </a:rPr>
              <a:t> f(x)</a:t>
            </a:r>
            <a:r>
              <a:rPr lang="ru-RU" sz="2600" dirty="0">
                <a:latin typeface="+mn-lt"/>
                <a:cs typeface="+mn-cs"/>
              </a:rPr>
              <a:t> 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5400000">
            <a:off x="3868737" y="3558332"/>
            <a:ext cx="11747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0" name="Содержимое 2"/>
          <p:cNvSpPr txBox="1">
            <a:spLocks/>
          </p:cNvSpPr>
          <p:nvPr/>
        </p:nvSpPr>
        <p:spPr bwMode="auto">
          <a:xfrm>
            <a:off x="3743325" y="3474194"/>
            <a:ext cx="500063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None/>
            </a:pPr>
            <a:r>
              <a:rPr lang="ru-RU" sz="2600" dirty="0" err="1">
                <a:latin typeface="Trebuchet MS" pitchFamily="34" charset="0"/>
              </a:rPr>
              <a:t>х</a:t>
            </a:r>
            <a:r>
              <a:rPr lang="en-US" sz="2600" baseline="-25000" dirty="0">
                <a:latin typeface="Trebuchet MS" pitchFamily="34" charset="0"/>
              </a:rPr>
              <a:t>0</a:t>
            </a:r>
            <a:endParaRPr lang="ru-RU" sz="2600" dirty="0">
              <a:latin typeface="Trebuchet MS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5400000" flipH="1" flipV="1">
            <a:off x="3107532" y="2652663"/>
            <a:ext cx="1643062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3900488" y="1831132"/>
            <a:ext cx="46037" cy="460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rot="60000" flipV="1">
            <a:off x="2571750" y="1831132"/>
            <a:ext cx="1331913" cy="11112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Содержимое 2"/>
          <p:cNvSpPr txBox="1">
            <a:spLocks/>
          </p:cNvSpPr>
          <p:nvPr/>
        </p:nvSpPr>
        <p:spPr>
          <a:xfrm>
            <a:off x="1643063" y="1545382"/>
            <a:ext cx="928687" cy="42862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defRPr/>
            </a:pPr>
            <a:r>
              <a:rPr lang="en-US" sz="2600" dirty="0">
                <a:latin typeface="+mn-lt"/>
                <a:cs typeface="+mn-cs"/>
              </a:rPr>
              <a:t> f(x</a:t>
            </a:r>
            <a:r>
              <a:rPr lang="ru-RU" sz="2600" baseline="-25000" dirty="0">
                <a:latin typeface="+mn-lt"/>
                <a:cs typeface="+mn-cs"/>
              </a:rPr>
              <a:t>0</a:t>
            </a:r>
            <a:r>
              <a:rPr lang="en-US" sz="2600" dirty="0">
                <a:latin typeface="+mn-lt"/>
                <a:cs typeface="+mn-cs"/>
              </a:rPr>
              <a:t>)</a:t>
            </a:r>
            <a:r>
              <a:rPr lang="ru-RU" sz="2600" dirty="0">
                <a:latin typeface="+mn-lt"/>
                <a:cs typeface="+mn-cs"/>
              </a:rPr>
              <a:t> </a:t>
            </a:r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 rot="5400000" flipH="1" flipV="1">
            <a:off x="2121749" y="2258920"/>
            <a:ext cx="900000" cy="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одержимое 2"/>
          <p:cNvSpPr txBox="1">
            <a:spLocks/>
          </p:cNvSpPr>
          <p:nvPr/>
        </p:nvSpPr>
        <p:spPr>
          <a:xfrm>
            <a:off x="3714750" y="1188194"/>
            <a:ext cx="285750" cy="42862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defRPr/>
            </a:pPr>
            <a:r>
              <a:rPr lang="ru-RU" sz="2600" dirty="0">
                <a:latin typeface="+mn-lt"/>
                <a:cs typeface="+mn-cs"/>
              </a:rPr>
              <a:t>А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246202" y="4293096"/>
            <a:ext cx="83582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При сравнении значения функции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 некоторой фиксированной точке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b="1" dirty="0">
                <a:latin typeface="Constantia"/>
                <a:cs typeface="Times New Roman" pitchFamily="18" charset="0"/>
              </a:rPr>
              <a:t>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со значениями этой функции в различных точках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лежащих в окрестности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b="1" dirty="0" smtClean="0">
                <a:latin typeface="Constantia"/>
                <a:cs typeface="Times New Roman" pitchFamily="18" charset="0"/>
              </a:rPr>
              <a:t>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удобно выражать разность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b="1" dirty="0" smtClean="0">
                <a:latin typeface="Constantia"/>
                <a:cs typeface="Times New Roman" pitchFamily="18" charset="0"/>
              </a:rPr>
              <a:t>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через разность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b="1" dirty="0" smtClean="0">
                <a:latin typeface="Constantia"/>
                <a:cs typeface="Times New Roman" pitchFamily="18" charset="0"/>
              </a:rPr>
              <a:t>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пользуясь понятиями «приращение аргумента» и «приращение функции».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Содержимое 2"/>
          <p:cNvSpPr txBox="1">
            <a:spLocks/>
          </p:cNvSpPr>
          <p:nvPr/>
        </p:nvSpPr>
        <p:spPr bwMode="auto">
          <a:xfrm>
            <a:off x="3059832" y="3501008"/>
            <a:ext cx="500063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None/>
            </a:pPr>
            <a:r>
              <a:rPr lang="ru-RU" sz="2600" dirty="0" err="1" smtClean="0">
                <a:latin typeface="Trebuchet MS" pitchFamily="34" charset="0"/>
              </a:rPr>
              <a:t>х</a:t>
            </a:r>
            <a:endParaRPr lang="ru-RU" sz="2600" dirty="0">
              <a:latin typeface="Trebuchet MS" pitchFamily="34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3275856" y="2708920"/>
            <a:ext cx="0" cy="850974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2555776" y="2708920"/>
            <a:ext cx="683833" cy="23244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Содержимое 2"/>
          <p:cNvSpPr txBox="1">
            <a:spLocks/>
          </p:cNvSpPr>
          <p:nvPr/>
        </p:nvSpPr>
        <p:spPr>
          <a:xfrm>
            <a:off x="1699097" y="2492896"/>
            <a:ext cx="928687" cy="42862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defRPr/>
            </a:pPr>
            <a:r>
              <a:rPr lang="en-US" sz="2600" dirty="0">
                <a:latin typeface="+mn-lt"/>
                <a:cs typeface="+mn-cs"/>
              </a:rPr>
              <a:t> </a:t>
            </a:r>
            <a:r>
              <a:rPr lang="en-US" sz="2600" dirty="0" smtClean="0">
                <a:latin typeface="+mn-lt"/>
                <a:cs typeface="+mn-cs"/>
              </a:rPr>
              <a:t>f(x)</a:t>
            </a:r>
            <a:r>
              <a:rPr lang="ru-RU" sz="2600" dirty="0" smtClean="0">
                <a:latin typeface="+mn-lt"/>
                <a:cs typeface="+mn-cs"/>
              </a:rPr>
              <a:t> </a:t>
            </a:r>
            <a:endParaRPr lang="ru-RU" sz="2600" dirty="0">
              <a:latin typeface="+mn-lt"/>
              <a:cs typeface="+mn-cs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rot="180000" flipV="1">
            <a:off x="3275856" y="3526766"/>
            <a:ext cx="648072" cy="35904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/>
      <p:bldP spid="28" grpId="0"/>
      <p:bldP spid="29" grpId="0"/>
      <p:bldP spid="30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5536" y="908720"/>
            <a:ext cx="821537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Пусть </a:t>
            </a:r>
            <a:r>
              <a:rPr lang="ru-RU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произвольная точка, лежащая в некоторой окрестности фиксированной точки </a:t>
            </a:r>
            <a:r>
              <a:rPr lang="ru-RU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Constantia"/>
                <a:cs typeface="Times New Roman" pitchFamily="18" charset="0"/>
              </a:rPr>
              <a:t>₀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Разность </a:t>
            </a:r>
            <a:r>
              <a:rPr lang="ru-RU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Constantia"/>
                <a:cs typeface="Times New Roman" pitchFamily="18" charset="0"/>
              </a:rPr>
              <a:t>₀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называется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приращением независимой переменной ( или приращением аргумента) 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точке </a:t>
            </a:r>
            <a:r>
              <a:rPr lang="ru-RU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Constantia"/>
                <a:cs typeface="Times New Roman" pitchFamily="18" charset="0"/>
              </a:rPr>
              <a:t>₀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обозначается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Δx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Таким образом,</a:t>
            </a:r>
            <a:endParaRPr lang="ru-RU" sz="28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43808" y="3861048"/>
            <a:ext cx="23936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 = x –x</a:t>
            </a:r>
            <a:r>
              <a:rPr lang="en-US" sz="4000" b="1" dirty="0" smtClean="0">
                <a:solidFill>
                  <a:srgbClr val="002060"/>
                </a:solidFill>
                <a:latin typeface="Constantia"/>
                <a:cs typeface="Times New Roman" pitchFamily="18" charset="0"/>
              </a:rPr>
              <a:t>₀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4941168"/>
            <a:ext cx="28124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откуда следует, что</a:t>
            </a:r>
            <a:endParaRPr lang="ru-RU" sz="24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57488" y="5715016"/>
            <a:ext cx="26779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 = x</a:t>
            </a:r>
            <a:r>
              <a:rPr lang="en-US" sz="4000" b="1" dirty="0" smtClean="0">
                <a:solidFill>
                  <a:srgbClr val="002060"/>
                </a:solidFill>
                <a:latin typeface="Constantia"/>
                <a:cs typeface="Times New Roman" pitchFamily="18" charset="0"/>
              </a:rPr>
              <a:t>₀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l-GR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x.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428604"/>
            <a:ext cx="807249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Говорят также, что первоначальное значение аргумента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Constantia"/>
                <a:cs typeface="Times New Roman" pitchFamily="18" charset="0"/>
              </a:rPr>
              <a:t>₀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получило приращение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Δx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Вследствие этого значение функции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изменится на величину 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4000" b="1" dirty="0" smtClean="0">
                <a:solidFill>
                  <a:srgbClr val="002060"/>
                </a:solidFill>
                <a:latin typeface="Constantia"/>
                <a:cs typeface="Times New Roman" pitchFamily="18" charset="0"/>
              </a:rPr>
              <a:t>₀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4000" b="1" dirty="0" smtClean="0">
                <a:solidFill>
                  <a:srgbClr val="002060"/>
                </a:solidFill>
                <a:latin typeface="Constantia"/>
                <a:cs typeface="Times New Roman" pitchFamily="18" charset="0"/>
              </a:rPr>
              <a:t>₀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+Δx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4000" b="1" dirty="0" smtClean="0">
                <a:solidFill>
                  <a:srgbClr val="002060"/>
                </a:solidFill>
                <a:latin typeface="Constantia"/>
                <a:cs typeface="Times New Roman" pitchFamily="18" charset="0"/>
              </a:rPr>
              <a:t>₀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2357430"/>
            <a:ext cx="83582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Эта разность называется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приращением функции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точке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Constantia"/>
                <a:cs typeface="Times New Roman" pitchFamily="18" charset="0"/>
              </a:rPr>
              <a:t>₀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соответствующим приращению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Δx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и обозначается символом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Δf 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(читается «дельта эф»), т.е. по определению</a:t>
            </a:r>
            <a:endParaRPr lang="ru-RU" sz="24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95736" y="4005064"/>
            <a:ext cx="51545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 = f (x</a:t>
            </a:r>
            <a:r>
              <a:rPr lang="en-US" sz="4000" b="1" dirty="0" smtClean="0">
                <a:solidFill>
                  <a:srgbClr val="002060"/>
                </a:solidFill>
                <a:latin typeface="Constantia"/>
                <a:cs typeface="Times New Roman" pitchFamily="18" charset="0"/>
              </a:rPr>
              <a:t>₀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l-GR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x) – f (x</a:t>
            </a:r>
            <a:r>
              <a:rPr lang="en-US" sz="4000" b="1" dirty="0" smtClean="0">
                <a:solidFill>
                  <a:srgbClr val="002060"/>
                </a:solidFill>
                <a:latin typeface="Constantia"/>
                <a:cs typeface="Times New Roman" pitchFamily="18" charset="0"/>
              </a:rPr>
              <a:t>₀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4572008"/>
            <a:ext cx="800105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откуда </a:t>
            </a:r>
          </a:p>
          <a:p>
            <a:endParaRPr lang="ru-RU" dirty="0" smtClean="0"/>
          </a:p>
          <a:p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 (x) = f (x</a:t>
            </a:r>
            <a:r>
              <a:rPr lang="en-US" sz="4000" b="1" dirty="0" smtClean="0">
                <a:solidFill>
                  <a:srgbClr val="002060"/>
                </a:solidFill>
                <a:latin typeface="Constantia"/>
                <a:cs typeface="Times New Roman" pitchFamily="18" charset="0"/>
              </a:rPr>
              <a:t>₀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l-GR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x) = f (x</a:t>
            </a:r>
            <a:r>
              <a:rPr lang="en-US" sz="4000" b="1" dirty="0" smtClean="0">
                <a:solidFill>
                  <a:srgbClr val="002060"/>
                </a:solidFill>
                <a:latin typeface="Constantia"/>
                <a:cs typeface="Times New Roman" pitchFamily="18" charset="0"/>
              </a:rPr>
              <a:t>₀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+ </a:t>
            </a:r>
            <a:r>
              <a:rPr lang="el-GR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f.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500042"/>
            <a:ext cx="8286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При фиксированном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Constantia"/>
                <a:cs typeface="Times New Roman" pitchFamily="18" charset="0"/>
              </a:rPr>
              <a:t>₀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приращение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Δf 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есть функция от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Δx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Δf 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называют также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приращением зависимой переменной 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обозначают через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Δy 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функции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.</a:t>
            </a:r>
            <a:endParaRPr lang="ru-RU" sz="24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2428868"/>
            <a:ext cx="2390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Пример №1.</a:t>
            </a:r>
            <a:endParaRPr lang="ru-RU" sz="3200" b="1" i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3000372"/>
            <a:ext cx="821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Найти приращение функции </a:t>
            </a:r>
            <a:r>
              <a:rPr lang="ru-RU" sz="24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функции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4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dirty="0" smtClean="0">
                <a:solidFill>
                  <a:srgbClr val="800000"/>
                </a:solidFill>
                <a:latin typeface="Constantia"/>
                <a:cs typeface="Times New Roman" pitchFamily="18" charset="0"/>
              </a:rPr>
              <a:t>² 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</a:p>
          <a:p>
            <a:r>
              <a:rPr lang="ru-RU" sz="24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переходе от точки </a:t>
            </a:r>
            <a:r>
              <a:rPr lang="ru-RU" sz="24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dirty="0" smtClean="0">
                <a:solidFill>
                  <a:srgbClr val="800000"/>
                </a:solidFill>
                <a:latin typeface="Constantia"/>
                <a:cs typeface="Times New Roman" pitchFamily="18" charset="0"/>
              </a:rPr>
              <a:t>₀ 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= 1 к точкам : а) </a:t>
            </a:r>
            <a:r>
              <a:rPr lang="ru-RU" sz="24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= 1,1; б) </a:t>
            </a:r>
            <a:r>
              <a:rPr lang="ru-RU" sz="24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= 0,98</a:t>
            </a:r>
            <a:endParaRPr lang="ru-RU" sz="24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3714752"/>
            <a:ext cx="19010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sz="3200" b="1" i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2976" y="4214818"/>
            <a:ext cx="71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en-US" sz="3200" b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f(1) = 1² = 1; f(</a:t>
            </a:r>
            <a:r>
              <a:rPr lang="ru-RU" sz="3200" b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1,1</a:t>
            </a:r>
            <a:r>
              <a:rPr lang="en-US" sz="3200" b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) = 1,1² = 1,21</a:t>
            </a:r>
            <a:r>
              <a:rPr lang="ru-RU" sz="3200" b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en-US" sz="3200" b="1" dirty="0" smtClean="0">
              <a:solidFill>
                <a:srgbClr val="21086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 y = </a:t>
            </a:r>
            <a:r>
              <a:rPr lang="en-US" sz="3200" b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ru-RU" sz="3200" b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1,1</a:t>
            </a:r>
            <a:r>
              <a:rPr lang="en-US" sz="3200" b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) - f(1) = 1,21 – 1 = 0,21 </a:t>
            </a:r>
            <a:endParaRPr lang="ru-RU" sz="3200" b="1" dirty="0">
              <a:solidFill>
                <a:srgbClr val="2108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35896" y="2060848"/>
            <a:ext cx="4962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y= f (x</a:t>
            </a:r>
            <a:r>
              <a:rPr lang="en-US" sz="4000" b="1" dirty="0" smtClean="0">
                <a:solidFill>
                  <a:srgbClr val="002060"/>
                </a:solidFill>
                <a:latin typeface="Constantia"/>
                <a:cs typeface="Times New Roman" pitchFamily="18" charset="0"/>
              </a:rPr>
              <a:t>₀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l-GR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x) – f (x</a:t>
            </a:r>
            <a:r>
              <a:rPr lang="en-US" sz="4000" b="1" dirty="0" smtClean="0">
                <a:solidFill>
                  <a:srgbClr val="002060"/>
                </a:solidFill>
                <a:latin typeface="Constantia"/>
                <a:cs typeface="Times New Roman" pitchFamily="18" charset="0"/>
              </a:rPr>
              <a:t>₀</a:t>
            </a:r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1538" y="5243135"/>
            <a:ext cx="7552067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en-US" sz="3200" b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f(1) = 1; f(</a:t>
            </a:r>
            <a:r>
              <a:rPr lang="ru-RU" sz="3200" b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0,98</a:t>
            </a:r>
            <a:r>
              <a:rPr lang="en-US" sz="3200" b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) = 0,98² = 0,9604;</a:t>
            </a:r>
          </a:p>
          <a:p>
            <a:r>
              <a:rPr lang="en-US" sz="3200" b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 y = </a:t>
            </a:r>
            <a:r>
              <a:rPr lang="en-US" sz="3200" b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f(0,98) - f(1) = 0,9604 – 1 = - 0,0396.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500042"/>
            <a:ext cx="814139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	Функция </a:t>
            </a:r>
            <a:r>
              <a:rPr lang="en-US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y = f(x) </a:t>
            </a:r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непрерывна в точке </a:t>
            </a:r>
          </a:p>
          <a:p>
            <a:r>
              <a:rPr lang="ru-RU" sz="32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= а, если в точке </a:t>
            </a:r>
            <a:r>
              <a:rPr lang="ru-RU" sz="32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= а выполняется </a:t>
            </a:r>
          </a:p>
          <a:p>
            <a:r>
              <a:rPr lang="ru-RU" sz="32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следующее условие:</a:t>
            </a:r>
          </a:p>
          <a:p>
            <a:r>
              <a:rPr lang="ru-RU" sz="32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   	     </a:t>
            </a:r>
            <a:r>
              <a:rPr lang="ru-RU" sz="3200" b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3200" b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ru-RU" sz="3200" b="1" dirty="0" err="1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х</a:t>
            </a:r>
            <a:r>
              <a:rPr lang="ru-RU" sz="3200" b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 0, то  у  0.</a:t>
            </a:r>
            <a:endParaRPr lang="ru-RU" sz="32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2571744"/>
            <a:ext cx="24929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Пример № 2.</a:t>
            </a:r>
            <a:endParaRPr lang="ru-RU" sz="3200" b="1" i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3143248"/>
            <a:ext cx="851572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Для функции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y =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kx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+ m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найти: а) приращение функции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 переходе от фиксированной точки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к точке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;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б) предел отношения приращения функции к приращению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аргумента, при условии, что приращение аргумента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стремится к нулю.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292497"/>
            <a:ext cx="18674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Решение.</a:t>
            </a:r>
            <a:endParaRPr lang="ru-RU" sz="3200" b="1" i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642918"/>
            <a:ext cx="15562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u="sng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Имеем:</a:t>
            </a:r>
            <a:endParaRPr lang="ru-RU" sz="3200" b="1" i="1" u="sng" dirty="0">
              <a:solidFill>
                <a:srgbClr val="2108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1285860"/>
            <a:ext cx="25090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f(x) = </a:t>
            </a:r>
            <a:r>
              <a:rPr lang="en-US" sz="3200" b="1" i="1" dirty="0" err="1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kx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 + m </a:t>
            </a:r>
            <a:endParaRPr lang="ru-RU" sz="3200" b="1" i="1" dirty="0">
              <a:solidFill>
                <a:srgbClr val="2108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3306" y="1285860"/>
            <a:ext cx="46762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f(x + 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x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) = k(x +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x)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  + m </a:t>
            </a:r>
            <a:endParaRPr lang="ru-RU" sz="3200" b="1" i="1" dirty="0">
              <a:solidFill>
                <a:srgbClr val="2108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857364"/>
            <a:ext cx="86982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y = 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f(x + 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x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) – f(x) = (k(x +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x)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  + m) – (</a:t>
            </a:r>
            <a:r>
              <a:rPr lang="en-US" sz="3200" b="1" i="1" dirty="0" err="1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kx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 + m) </a:t>
            </a:r>
            <a:endParaRPr lang="ru-RU" sz="3200" b="1" i="1" dirty="0">
              <a:solidFill>
                <a:srgbClr val="2108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8662" y="2428868"/>
            <a:ext cx="69862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y 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= (</a:t>
            </a:r>
            <a:r>
              <a:rPr lang="en-US" sz="3200" b="1" i="1" dirty="0" err="1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kx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3200" b="1" i="1" dirty="0" err="1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kx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  + m) – (</a:t>
            </a:r>
            <a:r>
              <a:rPr lang="en-US" sz="3200" b="1" i="1" dirty="0" err="1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kx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 + m) = k</a:t>
            </a:r>
            <a:r>
              <a:rPr lang="en-US" sz="3200" b="1" i="1" dirty="0" smtClean="0">
                <a:solidFill>
                  <a:srgbClr val="210866"/>
                </a:solidFill>
                <a:latin typeface="Constantia"/>
                <a:cs typeface="Times New Roman" pitchFamily="18" charset="0"/>
              </a:rPr>
              <a:t>·</a:t>
            </a:r>
            <a:r>
              <a:rPr lang="en-US" sz="3200" b="1" i="1" dirty="0" smtClean="0">
                <a:solidFill>
                  <a:srgbClr val="210866"/>
                </a:solidFill>
                <a:latin typeface="Constantia"/>
                <a:cs typeface="Times New Roman" pitchFamily="18" charset="0"/>
                <a:sym typeface="Symbol"/>
              </a:rPr>
              <a:t>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x.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i="1" dirty="0">
              <a:solidFill>
                <a:srgbClr val="2108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7554" y="2928934"/>
            <a:ext cx="20393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y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 = k</a:t>
            </a:r>
            <a:r>
              <a:rPr lang="en-US" sz="3200" b="1" i="1" dirty="0" smtClean="0">
                <a:solidFill>
                  <a:srgbClr val="210866"/>
                </a:solidFill>
                <a:latin typeface="Constantia"/>
                <a:cs typeface="Times New Roman" pitchFamily="18" charset="0"/>
              </a:rPr>
              <a:t>·</a:t>
            </a:r>
            <a:r>
              <a:rPr lang="en-US" sz="3200" b="1" i="1" dirty="0" smtClean="0">
                <a:solidFill>
                  <a:srgbClr val="210866"/>
                </a:solidFill>
                <a:latin typeface="Constantia"/>
                <a:cs typeface="Times New Roman" pitchFamily="18" charset="0"/>
                <a:sym typeface="Symbol"/>
              </a:rPr>
              <a:t>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x.</a:t>
            </a:r>
            <a:r>
              <a:rPr lang="en-US" sz="3200" b="1" i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i="1" dirty="0">
              <a:solidFill>
                <a:srgbClr val="2108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642910" y="3500438"/>
          <a:ext cx="7858180" cy="1214446"/>
        </p:xfrm>
        <a:graphic>
          <a:graphicData uri="http://schemas.openxmlformats.org/presentationml/2006/ole">
            <p:oleObj spid="_x0000_s1030" name="Формула" r:id="rId3" imgW="1968500" imgH="39370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14348" y="4857760"/>
            <a:ext cx="15562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u="sng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Имеем:</a:t>
            </a:r>
            <a:endParaRPr lang="ru-RU" sz="3200" b="1" i="1" u="sng" dirty="0">
              <a:solidFill>
                <a:srgbClr val="2108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3071802" y="4929198"/>
          <a:ext cx="2890838" cy="1214438"/>
        </p:xfrm>
        <a:graphic>
          <a:graphicData uri="http://schemas.openxmlformats.org/presentationml/2006/ole">
            <p:oleObj spid="_x0000_s1031" name="Формула" r:id="rId4" imgW="723586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Прямая соединительная линия 49"/>
          <p:cNvCxnSpPr/>
          <p:nvPr/>
        </p:nvCxnSpPr>
        <p:spPr>
          <a:xfrm flipV="1">
            <a:off x="611560" y="548680"/>
            <a:ext cx="5616624" cy="4032449"/>
          </a:xfrm>
          <a:prstGeom prst="line">
            <a:avLst/>
          </a:prstGeom>
          <a:ln w="444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Содержимое 2"/>
          <p:cNvSpPr txBox="1">
            <a:spLocks/>
          </p:cNvSpPr>
          <p:nvPr/>
        </p:nvSpPr>
        <p:spPr bwMode="auto">
          <a:xfrm>
            <a:off x="1907704" y="4221088"/>
            <a:ext cx="468052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None/>
            </a:pPr>
            <a:r>
              <a:rPr lang="ru-RU" sz="2800" i="1" dirty="0">
                <a:solidFill>
                  <a:srgbClr val="0000FF"/>
                </a:solidFill>
                <a:latin typeface="Trebuchet MS" pitchFamily="34" charset="0"/>
              </a:rPr>
              <a:t> </a:t>
            </a:r>
            <a:r>
              <a:rPr lang="en-US" sz="2800" i="1" dirty="0">
                <a:solidFill>
                  <a:srgbClr val="0000FF"/>
                </a:solidFill>
                <a:latin typeface="Trebuchet MS" pitchFamily="34" charset="0"/>
              </a:rPr>
              <a:t>k </a:t>
            </a:r>
            <a:r>
              <a:rPr lang="ru-RU" sz="2800" i="1" dirty="0">
                <a:solidFill>
                  <a:srgbClr val="0000FF"/>
                </a:solidFill>
                <a:latin typeface="Trebuchet MS" pitchFamily="34" charset="0"/>
              </a:rPr>
              <a:t>– угловой коэффициент</a:t>
            </a:r>
            <a:endParaRPr lang="ru-RU" sz="2800" dirty="0">
              <a:solidFill>
                <a:srgbClr val="0000FF"/>
              </a:solidFill>
              <a:latin typeface="Trebuchet MS" pitchFamily="34" charset="0"/>
            </a:endParaRP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4089546" y="5085184"/>
          <a:ext cx="2786710" cy="1296144"/>
        </p:xfrm>
        <a:graphic>
          <a:graphicData uri="http://schemas.openxmlformats.org/presentationml/2006/ole">
            <p:oleObj spid="_x0000_s22530" name="Формула" r:id="rId3" imgW="850531" imgH="393529" progId="Equation.3">
              <p:embed/>
            </p:oleObj>
          </a:graphicData>
        </a:graphic>
      </p:graphicFrame>
      <p:sp>
        <p:nvSpPr>
          <p:cNvPr id="54" name="Содержимое 2"/>
          <p:cNvSpPr txBox="1">
            <a:spLocks/>
          </p:cNvSpPr>
          <p:nvPr/>
        </p:nvSpPr>
        <p:spPr>
          <a:xfrm>
            <a:off x="2214563" y="3545632"/>
            <a:ext cx="357187" cy="428625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55" name="Прямая со стрелкой 54"/>
          <p:cNvCxnSpPr/>
          <p:nvPr/>
        </p:nvCxnSpPr>
        <p:spPr>
          <a:xfrm rot="5400000">
            <a:off x="820738" y="2294682"/>
            <a:ext cx="3500437" cy="1587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rot="10800000">
            <a:off x="928688" y="3545632"/>
            <a:ext cx="6215062" cy="1587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Содержимое 2"/>
          <p:cNvSpPr txBox="1">
            <a:spLocks/>
          </p:cNvSpPr>
          <p:nvPr/>
        </p:nvSpPr>
        <p:spPr>
          <a:xfrm>
            <a:off x="2143125" y="473819"/>
            <a:ext cx="357188" cy="42862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defRPr/>
            </a:pPr>
            <a:r>
              <a:rPr lang="ru-RU" sz="2600" dirty="0">
                <a:latin typeface="+mn-lt"/>
                <a:cs typeface="+mn-cs"/>
              </a:rPr>
              <a:t>у</a:t>
            </a:r>
          </a:p>
        </p:txBody>
      </p:sp>
      <p:sp>
        <p:nvSpPr>
          <p:cNvPr id="58" name="Содержимое 2"/>
          <p:cNvSpPr txBox="1">
            <a:spLocks/>
          </p:cNvSpPr>
          <p:nvPr/>
        </p:nvSpPr>
        <p:spPr>
          <a:xfrm>
            <a:off x="7000875" y="3545632"/>
            <a:ext cx="357188" cy="42862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defRPr/>
            </a:pPr>
            <a:r>
              <a:rPr lang="ru-RU" sz="2600" dirty="0" err="1">
                <a:latin typeface="+mn-lt"/>
                <a:cs typeface="+mn-cs"/>
              </a:rPr>
              <a:t>х</a:t>
            </a:r>
            <a:endParaRPr lang="ru-RU" sz="2600" dirty="0">
              <a:latin typeface="+mn-lt"/>
              <a:cs typeface="+mn-cs"/>
            </a:endParaRPr>
          </a:p>
        </p:txBody>
      </p:sp>
      <p:sp>
        <p:nvSpPr>
          <p:cNvPr id="59" name="Полилиния 58"/>
          <p:cNvSpPr/>
          <p:nvPr/>
        </p:nvSpPr>
        <p:spPr>
          <a:xfrm>
            <a:off x="2220913" y="1316782"/>
            <a:ext cx="4906962" cy="3001962"/>
          </a:xfrm>
          <a:custGeom>
            <a:avLst/>
            <a:gdLst>
              <a:gd name="connsiteX0" fmla="*/ 0 w 4906851"/>
              <a:gd name="connsiteY0" fmla="*/ 3002924 h 3002924"/>
              <a:gd name="connsiteX1" fmla="*/ 708338 w 4906851"/>
              <a:gd name="connsiteY1" fmla="*/ 2152918 h 3002924"/>
              <a:gd name="connsiteX2" fmla="*/ 1120462 w 4906851"/>
              <a:gd name="connsiteY2" fmla="*/ 1264276 h 3002924"/>
              <a:gd name="connsiteX3" fmla="*/ 1880316 w 4906851"/>
              <a:gd name="connsiteY3" fmla="*/ 414271 h 3002924"/>
              <a:gd name="connsiteX4" fmla="*/ 3515933 w 4906851"/>
              <a:gd name="connsiteY4" fmla="*/ 66541 h 3002924"/>
              <a:gd name="connsiteX5" fmla="*/ 4906851 w 4906851"/>
              <a:gd name="connsiteY5" fmla="*/ 15025 h 300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06851" h="3002924">
                <a:moveTo>
                  <a:pt x="0" y="3002924"/>
                </a:moveTo>
                <a:cubicBezTo>
                  <a:pt x="260797" y="2722808"/>
                  <a:pt x="521594" y="2442693"/>
                  <a:pt x="708338" y="2152918"/>
                </a:cubicBezTo>
                <a:cubicBezTo>
                  <a:pt x="895082" y="1863143"/>
                  <a:pt x="925132" y="1554051"/>
                  <a:pt x="1120462" y="1264276"/>
                </a:cubicBezTo>
                <a:cubicBezTo>
                  <a:pt x="1315792" y="974502"/>
                  <a:pt x="1481071" y="613893"/>
                  <a:pt x="1880316" y="414271"/>
                </a:cubicBezTo>
                <a:cubicBezTo>
                  <a:pt x="2279561" y="214649"/>
                  <a:pt x="3011511" y="133082"/>
                  <a:pt x="3515933" y="66541"/>
                </a:cubicBezTo>
                <a:cubicBezTo>
                  <a:pt x="4020355" y="0"/>
                  <a:pt x="4463603" y="7512"/>
                  <a:pt x="4906851" y="15025"/>
                </a:cubicBezTo>
              </a:path>
            </a:pathLst>
          </a:cu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1" name="Содержимое 2"/>
          <p:cNvSpPr txBox="1">
            <a:spLocks/>
          </p:cNvSpPr>
          <p:nvPr/>
        </p:nvSpPr>
        <p:spPr>
          <a:xfrm>
            <a:off x="6072188" y="902444"/>
            <a:ext cx="1643062" cy="42862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defRPr/>
            </a:pPr>
            <a:r>
              <a:rPr lang="ru-RU" sz="2600" dirty="0">
                <a:latin typeface="+mn-lt"/>
                <a:cs typeface="+mn-cs"/>
              </a:rPr>
              <a:t>у =</a:t>
            </a:r>
            <a:r>
              <a:rPr lang="en-US" sz="2600" dirty="0">
                <a:latin typeface="+mn-lt"/>
                <a:cs typeface="+mn-cs"/>
              </a:rPr>
              <a:t> f(x)</a:t>
            </a:r>
            <a:r>
              <a:rPr lang="ru-RU" sz="2600" dirty="0">
                <a:latin typeface="+mn-lt"/>
                <a:cs typeface="+mn-cs"/>
              </a:rPr>
              <a:t> </a:t>
            </a: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rot="5400000">
            <a:off x="3868737" y="3558332"/>
            <a:ext cx="11747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Содержимое 2"/>
          <p:cNvSpPr txBox="1">
            <a:spLocks/>
          </p:cNvSpPr>
          <p:nvPr/>
        </p:nvSpPr>
        <p:spPr bwMode="auto">
          <a:xfrm>
            <a:off x="4572000" y="3501008"/>
            <a:ext cx="500063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None/>
            </a:pPr>
            <a:r>
              <a:rPr lang="ru-RU" sz="2600" dirty="0" err="1">
                <a:latin typeface="Trebuchet MS" pitchFamily="34" charset="0"/>
              </a:rPr>
              <a:t>х</a:t>
            </a:r>
            <a:r>
              <a:rPr lang="en-US" sz="2600" baseline="-25000" dirty="0">
                <a:latin typeface="Trebuchet MS" pitchFamily="34" charset="0"/>
              </a:rPr>
              <a:t>0</a:t>
            </a:r>
            <a:endParaRPr lang="ru-RU" sz="2600" dirty="0">
              <a:latin typeface="Trebuchet MS" pitchFamily="34" charset="0"/>
            </a:endParaRPr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 rot="5400000" flipH="1" flipV="1">
            <a:off x="3816032" y="2600792"/>
            <a:ext cx="2088000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Овал 67"/>
          <p:cNvSpPr/>
          <p:nvPr/>
        </p:nvSpPr>
        <p:spPr>
          <a:xfrm>
            <a:off x="3900488" y="1831132"/>
            <a:ext cx="46037" cy="460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69" name="Прямая соединительная линия 68"/>
          <p:cNvCxnSpPr/>
          <p:nvPr/>
        </p:nvCxnSpPr>
        <p:spPr>
          <a:xfrm rot="60000" flipV="1">
            <a:off x="2627704" y="1524749"/>
            <a:ext cx="2232000" cy="11112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Содержимое 2"/>
          <p:cNvSpPr txBox="1">
            <a:spLocks/>
          </p:cNvSpPr>
          <p:nvPr/>
        </p:nvSpPr>
        <p:spPr>
          <a:xfrm>
            <a:off x="1643063" y="1326439"/>
            <a:ext cx="928687" cy="42862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defRPr/>
            </a:pPr>
            <a:r>
              <a:rPr lang="en-US" sz="2600" dirty="0">
                <a:latin typeface="+mn-lt"/>
                <a:cs typeface="+mn-cs"/>
              </a:rPr>
              <a:t> f(x</a:t>
            </a:r>
            <a:r>
              <a:rPr lang="ru-RU" sz="2600" baseline="-25000" dirty="0">
                <a:latin typeface="+mn-lt"/>
                <a:cs typeface="+mn-cs"/>
              </a:rPr>
              <a:t>0</a:t>
            </a:r>
            <a:r>
              <a:rPr lang="en-US" sz="2600" dirty="0">
                <a:latin typeface="+mn-lt"/>
                <a:cs typeface="+mn-cs"/>
              </a:rPr>
              <a:t>)</a:t>
            </a:r>
            <a:r>
              <a:rPr lang="ru-RU" sz="2600" dirty="0">
                <a:latin typeface="+mn-lt"/>
                <a:cs typeface="+mn-cs"/>
              </a:rPr>
              <a:t> </a:t>
            </a:r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 rot="5400000" flipH="1" flipV="1">
            <a:off x="1995749" y="2132920"/>
            <a:ext cx="1152000" cy="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Содержимое 2"/>
          <p:cNvSpPr txBox="1">
            <a:spLocks/>
          </p:cNvSpPr>
          <p:nvPr/>
        </p:nvSpPr>
        <p:spPr bwMode="auto">
          <a:xfrm>
            <a:off x="3059832" y="3501008"/>
            <a:ext cx="500063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None/>
            </a:pPr>
            <a:r>
              <a:rPr lang="ru-RU" sz="2600" dirty="0" err="1" smtClean="0">
                <a:latin typeface="Trebuchet MS" pitchFamily="34" charset="0"/>
              </a:rPr>
              <a:t>х</a:t>
            </a:r>
            <a:endParaRPr lang="ru-RU" sz="2600" dirty="0">
              <a:latin typeface="Trebuchet MS" pitchFamily="34" charset="0"/>
            </a:endParaRP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 flipV="1">
            <a:off x="3275856" y="2708920"/>
            <a:ext cx="0" cy="850974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2555776" y="2708920"/>
            <a:ext cx="683833" cy="23244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Содержимое 2"/>
          <p:cNvSpPr txBox="1">
            <a:spLocks/>
          </p:cNvSpPr>
          <p:nvPr/>
        </p:nvSpPr>
        <p:spPr>
          <a:xfrm>
            <a:off x="1699097" y="2492896"/>
            <a:ext cx="928687" cy="42862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defRPr/>
            </a:pPr>
            <a:r>
              <a:rPr lang="en-US" sz="2600" dirty="0">
                <a:latin typeface="+mn-lt"/>
                <a:cs typeface="+mn-cs"/>
              </a:rPr>
              <a:t> </a:t>
            </a:r>
            <a:r>
              <a:rPr lang="en-US" sz="2600" dirty="0" smtClean="0">
                <a:latin typeface="+mn-lt"/>
                <a:cs typeface="+mn-cs"/>
              </a:rPr>
              <a:t>f(x)</a:t>
            </a:r>
            <a:r>
              <a:rPr lang="ru-RU" sz="2600" dirty="0" smtClean="0">
                <a:latin typeface="+mn-lt"/>
                <a:cs typeface="+mn-cs"/>
              </a:rPr>
              <a:t> </a:t>
            </a:r>
            <a:endParaRPr lang="ru-RU" sz="2600" dirty="0">
              <a:latin typeface="+mn-lt"/>
              <a:cs typeface="+mn-cs"/>
            </a:endParaRPr>
          </a:p>
        </p:txBody>
      </p:sp>
      <p:cxnSp>
        <p:nvCxnSpPr>
          <p:cNvPr id="77" name="Прямая соединительная линия 76"/>
          <p:cNvCxnSpPr/>
          <p:nvPr/>
        </p:nvCxnSpPr>
        <p:spPr>
          <a:xfrm flipV="1">
            <a:off x="3275361" y="3513887"/>
            <a:ext cx="1546671" cy="4468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755576" y="2742290"/>
            <a:ext cx="6048672" cy="1"/>
          </a:xfrm>
          <a:prstGeom prst="line">
            <a:avLst/>
          </a:prstGeom>
          <a:ln w="444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Дуга 89"/>
          <p:cNvSpPr/>
          <p:nvPr/>
        </p:nvSpPr>
        <p:spPr>
          <a:xfrm rot="2558109">
            <a:off x="3332916" y="2223549"/>
            <a:ext cx="642937" cy="571500"/>
          </a:xfrm>
          <a:prstGeom prst="arc">
            <a:avLst/>
          </a:prstGeom>
          <a:ln w="412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1" name="Прямоугольник 90"/>
          <p:cNvSpPr/>
          <p:nvPr/>
        </p:nvSpPr>
        <p:spPr>
          <a:xfrm>
            <a:off x="3892388" y="2060848"/>
            <a:ext cx="4635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defRPr/>
            </a:pPr>
            <a:r>
              <a:rPr lang="el-GR" sz="3600" b="1" dirty="0" smtClean="0"/>
              <a:t>α</a:t>
            </a:r>
            <a:endParaRPr lang="ru-RU" sz="3600" b="1" dirty="0"/>
          </a:p>
        </p:txBody>
      </p:sp>
      <p:sp>
        <p:nvSpPr>
          <p:cNvPr id="92" name="TextBox 91"/>
          <p:cNvSpPr txBox="1"/>
          <p:nvPr/>
        </p:nvSpPr>
        <p:spPr>
          <a:xfrm rot="19503972">
            <a:off x="4421084" y="418123"/>
            <a:ext cx="2118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200" b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b="1" dirty="0" err="1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kx</a:t>
            </a:r>
            <a:r>
              <a:rPr lang="en-US" sz="3200" b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200" b="1" dirty="0" smtClean="0">
                <a:solidFill>
                  <a:srgbClr val="210866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ru-RU" sz="3200" b="1" dirty="0">
              <a:solidFill>
                <a:srgbClr val="2108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5616" y="5229200"/>
            <a:ext cx="1990725" cy="1114425"/>
          </a:xfrm>
          <a:prstGeom prst="rect">
            <a:avLst/>
          </a:prstGeom>
          <a:noFill/>
        </p:spPr>
      </p:pic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">
                                            <p:subSp spid="_x0000_s22530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utoUpdateAnimBg="0"/>
      <p:bldP spid="90" grpId="0" animBg="1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B49C197B7DD90548B0FCFD600905EEAD" ma:contentTypeVersion="0" ma:contentTypeDescription="Создание документа." ma:contentTypeScope="" ma:versionID="2bf7a6ee93d275f3f87ff761978e16a0">
  <xsd:schema xmlns:xsd="http://www.w3.org/2001/XMLSchema" xmlns:p="http://schemas.microsoft.com/office/2006/metadata/properties" targetNamespace="http://schemas.microsoft.com/office/2006/metadata/properties" ma:root="true" ma:fieldsID="53974d1da0c14f073d2cc649cae9f3e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содержимого" ma:readOnly="true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1466B8C9-B236-4431-A128-544EB94ADC53}">
  <ds:schemaRefs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E1370BC2-7FFF-4857-9E0C-C756CA9D638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696F28-F96A-42E1-BF6C-8F78790C1F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176</TotalTime>
  <Words>493</Words>
  <Application>Microsoft Office PowerPoint</Application>
  <PresentationFormat>Экран (4:3)</PresentationFormat>
  <Paragraphs>97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Поток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FADM</cp:lastModifiedBy>
  <cp:revision>18</cp:revision>
  <dcterms:created xsi:type="dcterms:W3CDTF">2011-02-13T15:31:24Z</dcterms:created>
  <dcterms:modified xsi:type="dcterms:W3CDTF">2016-10-24T06:29:00Z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0x010100B49C197B7DD90548B0FCFD600905EEAD</vt:lpwstr>
  </property>
</Properties>
</file>