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D0BB0-639C-46B7-923C-23018CF06949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9BFEE-DC33-41B3-B67A-2D05B499DE0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E5B3C1-FF45-40F5-B443-75248B362E06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1D21A7-2698-4AD5-8AEF-1A488DDB7ECC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A81C39-8E7C-40D3-BD8B-D8D6B155C334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15DC316-BEEC-4CCB-A89A-9ACAAA2AE4EC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497ECE0-08E9-493C-88CE-C2B7409B515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971800" cy="1296987"/>
          </a:xfrm>
        </p:spPr>
        <p:txBody>
          <a:bodyPr/>
          <a:lstStyle/>
          <a:p>
            <a:pPr eaLnBrk="1" hangingPunct="1"/>
            <a:r>
              <a:rPr lang="ru-RU" sz="3000" b="1" smtClean="0">
                <a:latin typeface="Arial" charset="0"/>
                <a:cs typeface="Arial" charset="0"/>
              </a:rPr>
              <a:t>Задание № 1.</a:t>
            </a:r>
            <a:r>
              <a:rPr lang="ru-RU" sz="3200" b="1" smtClean="0">
                <a:latin typeface="Arial" charset="0"/>
                <a:cs typeface="Arial" charset="0"/>
              </a:rPr>
              <a:t/>
            </a:r>
            <a:br>
              <a:rPr lang="ru-RU" sz="3200" b="1" smtClean="0">
                <a:latin typeface="Arial" charset="0"/>
                <a:cs typeface="Arial" charset="0"/>
              </a:rPr>
            </a:br>
            <a:endParaRPr lang="ru-RU" sz="3200" b="1" smtClean="0">
              <a:latin typeface="Arial" charset="0"/>
              <a:cs typeface="Arial" charset="0"/>
            </a:endParaRPr>
          </a:p>
        </p:txBody>
      </p:sp>
      <p:graphicFrame>
        <p:nvGraphicFramePr>
          <p:cNvPr id="1026" name="Содержимое 3"/>
          <p:cNvGraphicFramePr>
            <a:graphicFrameLocks noChangeAspect="1"/>
          </p:cNvGraphicFramePr>
          <p:nvPr/>
        </p:nvGraphicFramePr>
        <p:xfrm>
          <a:off x="1492250" y="3316288"/>
          <a:ext cx="330200" cy="508000"/>
        </p:xfrm>
        <a:graphic>
          <a:graphicData uri="http://schemas.openxmlformats.org/presentationml/2006/ole">
            <p:oleObj spid="_x0000_s1026" name="Equation" r:id="rId4" imgW="139579" imgH="215713" progId="Equation.DSMT4">
              <p:embed/>
            </p:oleObj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1343025" y="2744788"/>
          <a:ext cx="328613" cy="508000"/>
        </p:xfrm>
        <a:graphic>
          <a:graphicData uri="http://schemas.openxmlformats.org/presentationml/2006/ole">
            <p:oleObj spid="_x0000_s1027" name="Equation" r:id="rId5" imgW="139579" imgH="215713" progId="Equation.DSMT4">
              <p:embed/>
            </p:oleObj>
          </a:graphicData>
        </a:graphic>
      </p:graphicFrame>
      <p:graphicFrame>
        <p:nvGraphicFramePr>
          <p:cNvPr id="1028" name="Object 5"/>
          <p:cNvGraphicFramePr>
            <a:graphicFrameLocks noChangeAspect="1"/>
          </p:cNvGraphicFramePr>
          <p:nvPr/>
        </p:nvGraphicFramePr>
        <p:xfrm>
          <a:off x="4046858" y="1000108"/>
          <a:ext cx="4739954" cy="4857784"/>
        </p:xfrm>
        <a:graphic>
          <a:graphicData uri="http://schemas.openxmlformats.org/presentationml/2006/ole">
            <p:oleObj spid="_x0000_s1028" name="Equation" r:id="rId6" imgW="1981080" imgH="2387520" progId="Equation.DSMT4">
              <p:embed/>
            </p:oleObj>
          </a:graphicData>
        </a:graphic>
      </p:graphicFrame>
      <p:graphicFrame>
        <p:nvGraphicFramePr>
          <p:cNvPr id="1029" name="Object 6"/>
          <p:cNvGraphicFramePr>
            <a:graphicFrameLocks noChangeAspect="1"/>
          </p:cNvGraphicFramePr>
          <p:nvPr/>
        </p:nvGraphicFramePr>
        <p:xfrm>
          <a:off x="1760538" y="4546600"/>
          <a:ext cx="328612" cy="1257300"/>
        </p:xfrm>
        <a:graphic>
          <a:graphicData uri="http://schemas.openxmlformats.org/presentationml/2006/ole">
            <p:oleObj spid="_x0000_s1029" name="Equation" r:id="rId7" imgW="139639" imgH="533169" progId="Equation.DSMT4">
              <p:embed/>
            </p:oleObj>
          </a:graphicData>
        </a:graphic>
      </p:graphicFrame>
      <p:sp>
        <p:nvSpPr>
          <p:cNvPr id="1031" name="Прямоугольник 6"/>
          <p:cNvSpPr>
            <a:spLocks noChangeArrowheads="1"/>
          </p:cNvSpPr>
          <p:nvPr/>
        </p:nvSpPr>
        <p:spPr bwMode="auto">
          <a:xfrm>
            <a:off x="214313" y="1214438"/>
            <a:ext cx="40005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0033CC"/>
                </a:solidFill>
              </a:rPr>
              <a:t>Назовите номера тех функций, первообразная которых находится только по одному из правил:</a:t>
            </a:r>
          </a:p>
          <a:p>
            <a:r>
              <a:rPr lang="ru-RU" sz="2400" b="1" dirty="0">
                <a:solidFill>
                  <a:srgbClr val="0033CC"/>
                </a:solidFill>
              </a:rPr>
              <a:t>а) по правилу суммы;</a:t>
            </a:r>
          </a:p>
          <a:p>
            <a:r>
              <a:rPr lang="ru-RU" sz="2400" b="1" dirty="0">
                <a:solidFill>
                  <a:srgbClr val="0033CC"/>
                </a:solidFill>
              </a:rPr>
              <a:t>б) по правилу умножения на постоянный множитель;</a:t>
            </a:r>
          </a:p>
          <a:p>
            <a:r>
              <a:rPr lang="ru-RU" sz="2400" b="1" dirty="0">
                <a:solidFill>
                  <a:srgbClr val="0033CC"/>
                </a:solidFill>
              </a:rPr>
              <a:t>в) по правилу сложной функции.</a:t>
            </a:r>
          </a:p>
          <a:p>
            <a:r>
              <a:rPr lang="ru-RU" sz="2400" b="1" dirty="0">
                <a:solidFill>
                  <a:srgbClr val="0033CC"/>
                </a:solidFill>
              </a:rPr>
              <a:t>И почему? Поясните ответ.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15352" cy="171448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ru-RU" sz="3000" b="1" dirty="0" smtClean="0">
                <a:latin typeface="Arial" charset="0"/>
                <a:cs typeface="Arial" charset="0"/>
              </a:rPr>
              <a:t>Задание №2.</a:t>
            </a:r>
            <a:r>
              <a:rPr lang="ru-RU" sz="2800" b="1" dirty="0" smtClean="0">
                <a:latin typeface="Arial" charset="0"/>
                <a:cs typeface="Arial" charset="0"/>
              </a:rPr>
              <a:t> </a:t>
            </a:r>
            <a:br>
              <a:rPr lang="ru-RU" sz="2800" b="1" dirty="0" smtClean="0">
                <a:latin typeface="Arial" charset="0"/>
                <a:cs typeface="Arial" charset="0"/>
              </a:rPr>
            </a:br>
            <a:r>
              <a:rPr lang="ru-RU" sz="2400" dirty="0" smtClean="0">
                <a:latin typeface="Arial" charset="0"/>
                <a:cs typeface="Arial" charset="0"/>
              </a:rPr>
              <a:t>Установить соответствие. Найти такой общий вид первообразной, которая соответствует заданной функции</a:t>
            </a:r>
            <a:r>
              <a:rPr lang="ru-RU" sz="2400" dirty="0" smtClean="0">
                <a:latin typeface="Arial" charset="0"/>
                <a:cs typeface="Arial" charset="0"/>
              </a:rPr>
              <a:t>.</a:t>
            </a:r>
            <a:endParaRPr lang="ru-RU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17667" y="2214555"/>
          <a:ext cx="4040734" cy="3714776"/>
        </p:xfrm>
        <a:graphic>
          <a:graphicData uri="http://schemas.openxmlformats.org/presentationml/2006/ole">
            <p:oleObj spid="_x0000_s2050" name="Equation" r:id="rId3" imgW="1993680" imgH="1600200" progId="Equation.DSMT4">
              <p:embed/>
            </p:oleObj>
          </a:graphicData>
        </a:graphic>
      </p:graphicFrame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4853015" y="1463675"/>
          <a:ext cx="3648075" cy="5394325"/>
        </p:xfrm>
        <a:graphic>
          <a:graphicData uri="http://schemas.openxmlformats.org/presentationml/2006/ole">
            <p:oleObj spid="_x0000_s2051" name="Equation" r:id="rId4" imgW="3644640" imgH="5397480" progId="Equation.DSMT4">
              <p:embed/>
            </p:oleObj>
          </a:graphicData>
        </a:graphic>
      </p:graphicFrame>
      <p:sp>
        <p:nvSpPr>
          <p:cNvPr id="7" name="Стрелка вправо 6"/>
          <p:cNvSpPr/>
          <p:nvPr/>
        </p:nvSpPr>
        <p:spPr>
          <a:xfrm>
            <a:off x="3143240" y="2571744"/>
            <a:ext cx="142876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364778">
            <a:off x="3473676" y="3735732"/>
            <a:ext cx="1251759" cy="1723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9737703" flipV="1">
            <a:off x="3590037" y="3774109"/>
            <a:ext cx="1364160" cy="958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3842454" y="5487732"/>
            <a:ext cx="100013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ctrTitle"/>
          </p:nvPr>
        </p:nvSpPr>
        <p:spPr>
          <a:xfrm>
            <a:off x="857224" y="214290"/>
            <a:ext cx="7772400" cy="500085"/>
          </a:xfrm>
        </p:spPr>
        <p:txBody>
          <a:bodyPr/>
          <a:lstStyle/>
          <a:p>
            <a:pPr algn="l" eaLnBrk="1" hangingPunct="1"/>
            <a:r>
              <a:rPr lang="ru-RU" sz="3000" b="1" dirty="0" smtClean="0">
                <a:latin typeface="Arial" charset="0"/>
                <a:cs typeface="Arial" charset="0"/>
              </a:rPr>
              <a:t>Задание № 3 </a:t>
            </a:r>
          </a:p>
        </p:txBody>
      </p:sp>
      <p:sp>
        <p:nvSpPr>
          <p:cNvPr id="307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857232"/>
            <a:ext cx="8501092" cy="714375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ru-RU" sz="2400" b="1" dirty="0" smtClean="0">
                <a:solidFill>
                  <a:srgbClr val="0033CC"/>
                </a:solidFill>
                <a:latin typeface="Arial" charset="0"/>
                <a:cs typeface="Arial" charset="0"/>
              </a:rPr>
              <a:t>Найти ошибку в вычислениях первообразной и интеграла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85786" y="1785926"/>
          <a:ext cx="5514977" cy="4829527"/>
        </p:xfrm>
        <a:graphic>
          <a:graphicData uri="http://schemas.openxmlformats.org/presentationml/2006/ole">
            <p:oleObj spid="_x0000_s3074" name="Equation" r:id="rId4" imgW="2870200" imgH="2197100" progId="Equation.DSMT4">
              <p:embed/>
            </p:oleObj>
          </a:graphicData>
        </a:graphic>
      </p:graphicFrame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2857496"/>
            <a:ext cx="3286148" cy="135732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5597925"/>
            <a:ext cx="3071802" cy="7600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7.88159E-6 L -0.33855 0.01063 " pathEditMode="relative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26735E-6 L -0.17326 1.26735E-6 " pathEditMode="relative" ptsTypes="AA">
                                      <p:cBhvr>
                                        <p:cTn id="20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239000" cy="1571604"/>
          </a:xfrm>
        </p:spPr>
        <p:txBody>
          <a:bodyPr>
            <a:normAutofit/>
          </a:bodyPr>
          <a:lstStyle/>
          <a:p>
            <a:pPr algn="l"/>
            <a:r>
              <a:rPr lang="ru-RU" sz="3000" b="1" dirty="0" smtClean="0">
                <a:latin typeface="Arial" charset="0"/>
                <a:cs typeface="Arial" charset="0"/>
              </a:rPr>
              <a:t>Задание № 4.</a:t>
            </a:r>
            <a:r>
              <a:rPr lang="ru-RU" sz="2800" dirty="0" smtClean="0">
                <a:latin typeface="Arial" charset="0"/>
                <a:cs typeface="Arial" charset="0"/>
              </a:rPr>
              <a:t/>
            </a:r>
            <a:br>
              <a:rPr lang="ru-RU" sz="2800" dirty="0" smtClean="0">
                <a:latin typeface="Arial" charset="0"/>
                <a:cs typeface="Arial" charset="0"/>
              </a:rPr>
            </a:br>
            <a:r>
              <a:rPr lang="ru-RU" sz="2400" dirty="0" smtClean="0">
                <a:latin typeface="Arial" charset="0"/>
                <a:cs typeface="Arial" charset="0"/>
              </a:rPr>
              <a:t>Вопрос: По какой формуле можно вычислить определенный интеграл?</a:t>
            </a:r>
            <a:br>
              <a:rPr lang="ru-RU" sz="2400" dirty="0" smtClean="0">
                <a:latin typeface="Arial" charset="0"/>
                <a:cs typeface="Arial" charset="0"/>
              </a:rPr>
            </a:br>
            <a:endParaRPr lang="ru-RU" sz="2400" dirty="0" smtClean="0">
              <a:latin typeface="Arial" charset="0"/>
              <a:cs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3071813"/>
            <a:ext cx="8229600" cy="428625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ru-RU" sz="2400" b="1" smtClean="0">
                <a:latin typeface="Arial" charset="0"/>
                <a:cs typeface="Arial" charset="0"/>
              </a:rPr>
              <a:t>Вычислить интегралы:</a:t>
            </a:r>
          </a:p>
          <a:p>
            <a:pPr>
              <a:buFont typeface="Arial" charset="0"/>
              <a:buNone/>
            </a:pPr>
            <a:endParaRPr lang="ru-RU" sz="2400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endParaRPr lang="ru-RU" sz="2400" smtClean="0">
              <a:latin typeface="Arial" charset="0"/>
              <a:cs typeface="Arial" charset="0"/>
            </a:endParaRPr>
          </a:p>
        </p:txBody>
      </p:sp>
      <p:graphicFrame>
        <p:nvGraphicFramePr>
          <p:cNvPr id="39939" name="Object 2"/>
          <p:cNvGraphicFramePr>
            <a:graphicFrameLocks noChangeAspect="1"/>
          </p:cNvGraphicFramePr>
          <p:nvPr/>
        </p:nvGraphicFramePr>
        <p:xfrm>
          <a:off x="642938" y="1214438"/>
          <a:ext cx="5357812" cy="1571625"/>
        </p:xfrm>
        <a:graphic>
          <a:graphicData uri="http://schemas.openxmlformats.org/presentationml/2006/ole">
            <p:oleObj spid="_x0000_s20482" name="Equation" r:id="rId3" imgW="3695400" imgH="799920" progId="Equation.DSMT4">
              <p:embed/>
            </p:oleObj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714375" y="3786188"/>
          <a:ext cx="6715125" cy="1643062"/>
        </p:xfrm>
        <a:graphic>
          <a:graphicData uri="http://schemas.openxmlformats.org/presentationml/2006/ole">
            <p:oleObj spid="_x0000_s20483" name="Equation" r:id="rId4" imgW="3974760" imgH="7999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7"/>
          <p:cNvPicPr>
            <a:picLocks noChangeAspect="1" noChangeArrowheads="1"/>
          </p:cNvPicPr>
          <p:nvPr/>
        </p:nvPicPr>
        <p:blipFill>
          <a:blip r:embed="rId4" cstate="print">
            <a:lum bright="10000"/>
          </a:blip>
          <a:srcRect l="6453" t="14694" r="28574" b="11836"/>
          <a:stretch>
            <a:fillRect/>
          </a:stretch>
        </p:blipFill>
        <p:spPr bwMode="auto">
          <a:xfrm>
            <a:off x="357158" y="1142984"/>
            <a:ext cx="7358062" cy="562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582719"/>
          </a:xfrm>
        </p:spPr>
        <p:txBody>
          <a:bodyPr>
            <a:normAutofit fontScale="90000"/>
          </a:bodyPr>
          <a:lstStyle/>
          <a:p>
            <a:pPr algn="l"/>
            <a:r>
              <a:rPr lang="ru-RU" sz="3000" b="1" dirty="0" smtClean="0">
                <a:latin typeface="Arial" charset="0"/>
                <a:cs typeface="Arial" charset="0"/>
              </a:rPr>
              <a:t>Задание № 5.</a:t>
            </a:r>
            <a:br>
              <a:rPr lang="ru-RU" sz="3000" b="1" dirty="0" smtClean="0">
                <a:latin typeface="Arial" charset="0"/>
                <a:cs typeface="Arial" charset="0"/>
              </a:rPr>
            </a:br>
            <a:r>
              <a:rPr lang="ru-RU" sz="3000" b="1" dirty="0" smtClean="0">
                <a:latin typeface="Arial" charset="0"/>
                <a:cs typeface="Arial" charset="0"/>
              </a:rPr>
              <a:t> </a:t>
            </a:r>
            <a:r>
              <a:rPr lang="ru-RU" sz="2800" dirty="0" smtClean="0">
                <a:latin typeface="Arial" charset="0"/>
                <a:cs typeface="Arial" charset="0"/>
              </a:rPr>
              <a:t>Вычислить площадь фигуры, ограниченной линиями                                         и    </a:t>
            </a:r>
          </a:p>
        </p:txBody>
      </p:sp>
      <p:graphicFrame>
        <p:nvGraphicFramePr>
          <p:cNvPr id="9218" name="Object 5"/>
          <p:cNvGraphicFramePr>
            <a:graphicFrameLocks noChangeAspect="1"/>
          </p:cNvGraphicFramePr>
          <p:nvPr/>
        </p:nvGraphicFramePr>
        <p:xfrm>
          <a:off x="5143504" y="3714752"/>
          <a:ext cx="3667125" cy="536575"/>
        </p:xfrm>
        <a:graphic>
          <a:graphicData uri="http://schemas.openxmlformats.org/presentationml/2006/ole">
            <p:oleObj spid="_x0000_s21506" name="Equation" r:id="rId5" imgW="2171520" imgH="406080" progId="Equation.DSMT4">
              <p:embed/>
            </p:oleObj>
          </a:graphicData>
        </a:graphic>
      </p:graphicFrame>
      <p:graphicFrame>
        <p:nvGraphicFramePr>
          <p:cNvPr id="9219" name="Object 6"/>
          <p:cNvGraphicFramePr>
            <a:graphicFrameLocks noChangeAspect="1"/>
          </p:cNvGraphicFramePr>
          <p:nvPr/>
        </p:nvGraphicFramePr>
        <p:xfrm>
          <a:off x="6643702" y="1857364"/>
          <a:ext cx="2295525" cy="519113"/>
        </p:xfrm>
        <a:graphic>
          <a:graphicData uri="http://schemas.openxmlformats.org/presentationml/2006/ole">
            <p:oleObj spid="_x0000_s21507" name="Equation" r:id="rId6" imgW="1358640" imgH="393480" progId="Equation.DSMT4">
              <p:embed/>
            </p:oleObj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642910" y="5871960"/>
            <a:ext cx="7286676" cy="1588"/>
          </a:xfrm>
          <a:prstGeom prst="straightConnector1">
            <a:avLst/>
          </a:prstGeom>
          <a:ln w="22225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V="1">
            <a:off x="-372072" y="3929848"/>
            <a:ext cx="5787248" cy="70644"/>
          </a:xfrm>
          <a:prstGeom prst="straightConnector1">
            <a:avLst/>
          </a:prstGeom>
          <a:ln w="22225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1071538" y="1186286"/>
            <a:ext cx="6500858" cy="564357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олилиния 14"/>
          <p:cNvSpPr/>
          <p:nvPr/>
        </p:nvSpPr>
        <p:spPr>
          <a:xfrm>
            <a:off x="2335237" y="1167618"/>
            <a:ext cx="2658794" cy="4067908"/>
          </a:xfrm>
          <a:custGeom>
            <a:avLst/>
            <a:gdLst>
              <a:gd name="connsiteX0" fmla="*/ 0 w 2658794"/>
              <a:gd name="connsiteY0" fmla="*/ 42204 h 4065564"/>
              <a:gd name="connsiteX1" fmla="*/ 365760 w 2658794"/>
              <a:gd name="connsiteY1" fmla="*/ 1997613 h 4065564"/>
              <a:gd name="connsiteX2" fmla="*/ 787791 w 2658794"/>
              <a:gd name="connsiteY2" fmla="*/ 3390314 h 4065564"/>
              <a:gd name="connsiteX3" fmla="*/ 970671 w 2658794"/>
              <a:gd name="connsiteY3" fmla="*/ 3756074 h 4065564"/>
              <a:gd name="connsiteX4" fmla="*/ 1322363 w 2658794"/>
              <a:gd name="connsiteY4" fmla="*/ 4065564 h 4065564"/>
              <a:gd name="connsiteX5" fmla="*/ 1716258 w 2658794"/>
              <a:gd name="connsiteY5" fmla="*/ 3742007 h 4065564"/>
              <a:gd name="connsiteX6" fmla="*/ 2096086 w 2658794"/>
              <a:gd name="connsiteY6" fmla="*/ 2700997 h 4065564"/>
              <a:gd name="connsiteX7" fmla="*/ 2489981 w 2658794"/>
              <a:gd name="connsiteY7" fmla="*/ 970671 h 4065564"/>
              <a:gd name="connsiteX8" fmla="*/ 2658794 w 2658794"/>
              <a:gd name="connsiteY8" fmla="*/ 0 h 4065564"/>
              <a:gd name="connsiteX0" fmla="*/ 0 w 2658794"/>
              <a:gd name="connsiteY0" fmla="*/ 42204 h 4067908"/>
              <a:gd name="connsiteX1" fmla="*/ 365760 w 2658794"/>
              <a:gd name="connsiteY1" fmla="*/ 1997613 h 4067908"/>
              <a:gd name="connsiteX2" fmla="*/ 787791 w 2658794"/>
              <a:gd name="connsiteY2" fmla="*/ 3390314 h 4067908"/>
              <a:gd name="connsiteX3" fmla="*/ 970671 w 2658794"/>
              <a:gd name="connsiteY3" fmla="*/ 3756074 h 4067908"/>
              <a:gd name="connsiteX4" fmla="*/ 1322363 w 2658794"/>
              <a:gd name="connsiteY4" fmla="*/ 4065564 h 4067908"/>
              <a:gd name="connsiteX5" fmla="*/ 1716258 w 2658794"/>
              <a:gd name="connsiteY5" fmla="*/ 3742007 h 4067908"/>
              <a:gd name="connsiteX6" fmla="*/ 2096086 w 2658794"/>
              <a:gd name="connsiteY6" fmla="*/ 2700997 h 4067908"/>
              <a:gd name="connsiteX7" fmla="*/ 2489981 w 2658794"/>
              <a:gd name="connsiteY7" fmla="*/ 970671 h 4067908"/>
              <a:gd name="connsiteX8" fmla="*/ 2658794 w 2658794"/>
              <a:gd name="connsiteY8" fmla="*/ 0 h 406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8794" h="4067908">
                <a:moveTo>
                  <a:pt x="0" y="42204"/>
                </a:moveTo>
                <a:lnTo>
                  <a:pt x="365760" y="1997613"/>
                </a:lnTo>
                <a:lnTo>
                  <a:pt x="787791" y="3390314"/>
                </a:lnTo>
                <a:lnTo>
                  <a:pt x="970671" y="3756074"/>
                </a:lnTo>
                <a:cubicBezTo>
                  <a:pt x="1059766" y="3868616"/>
                  <a:pt x="1198099" y="4067908"/>
                  <a:pt x="1322363" y="4065564"/>
                </a:cubicBezTo>
                <a:cubicBezTo>
                  <a:pt x="1446627" y="4063220"/>
                  <a:pt x="1587304" y="3969435"/>
                  <a:pt x="1716258" y="3742007"/>
                </a:cubicBezTo>
                <a:lnTo>
                  <a:pt x="2096086" y="2700997"/>
                </a:lnTo>
                <a:lnTo>
                  <a:pt x="2489981" y="970671"/>
                </a:lnTo>
                <a:lnTo>
                  <a:pt x="2658794" y="0"/>
                </a:lnTo>
              </a:path>
            </a:pathLst>
          </a:cu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 15"/>
          <p:cNvSpPr/>
          <p:nvPr/>
        </p:nvSpPr>
        <p:spPr>
          <a:xfrm>
            <a:off x="3305908" y="3953022"/>
            <a:ext cx="1111347" cy="1294227"/>
          </a:xfrm>
          <a:custGeom>
            <a:avLst/>
            <a:gdLst>
              <a:gd name="connsiteX0" fmla="*/ 1111347 w 1111347"/>
              <a:gd name="connsiteY0" fmla="*/ 0 h 1294227"/>
              <a:gd name="connsiteX1" fmla="*/ 0 w 1111347"/>
              <a:gd name="connsiteY1" fmla="*/ 942535 h 1294227"/>
              <a:gd name="connsiteX2" fmla="*/ 379827 w 1111347"/>
              <a:gd name="connsiteY2" fmla="*/ 1294227 h 1294227"/>
              <a:gd name="connsiteX3" fmla="*/ 787790 w 1111347"/>
              <a:gd name="connsiteY3" fmla="*/ 886264 h 1294227"/>
              <a:gd name="connsiteX4" fmla="*/ 1111347 w 1111347"/>
              <a:gd name="connsiteY4" fmla="*/ 0 h 1294227"/>
              <a:gd name="connsiteX0" fmla="*/ 1233267 w 1233267"/>
              <a:gd name="connsiteY0" fmla="*/ 0 h 1303605"/>
              <a:gd name="connsiteX1" fmla="*/ 121920 w 1233267"/>
              <a:gd name="connsiteY1" fmla="*/ 942535 h 1303605"/>
              <a:gd name="connsiteX2" fmla="*/ 501747 w 1233267"/>
              <a:gd name="connsiteY2" fmla="*/ 1294227 h 1303605"/>
              <a:gd name="connsiteX3" fmla="*/ 909710 w 1233267"/>
              <a:gd name="connsiteY3" fmla="*/ 886264 h 1303605"/>
              <a:gd name="connsiteX4" fmla="*/ 1233267 w 1233267"/>
              <a:gd name="connsiteY4" fmla="*/ 0 h 1303605"/>
              <a:gd name="connsiteX0" fmla="*/ 1310850 w 1310850"/>
              <a:gd name="connsiteY0" fmla="*/ 0 h 1303605"/>
              <a:gd name="connsiteX1" fmla="*/ 199503 w 1310850"/>
              <a:gd name="connsiteY1" fmla="*/ 942535 h 1303605"/>
              <a:gd name="connsiteX2" fmla="*/ 579330 w 1310850"/>
              <a:gd name="connsiteY2" fmla="*/ 1294227 h 1303605"/>
              <a:gd name="connsiteX3" fmla="*/ 987293 w 1310850"/>
              <a:gd name="connsiteY3" fmla="*/ 886264 h 1303605"/>
              <a:gd name="connsiteX4" fmla="*/ 1310850 w 1310850"/>
              <a:gd name="connsiteY4" fmla="*/ 0 h 1303605"/>
              <a:gd name="connsiteX0" fmla="*/ 1310850 w 1310850"/>
              <a:gd name="connsiteY0" fmla="*/ 0 h 1294227"/>
              <a:gd name="connsiteX1" fmla="*/ 199503 w 1310850"/>
              <a:gd name="connsiteY1" fmla="*/ 942535 h 1294227"/>
              <a:gd name="connsiteX2" fmla="*/ 579330 w 1310850"/>
              <a:gd name="connsiteY2" fmla="*/ 1294227 h 1294227"/>
              <a:gd name="connsiteX3" fmla="*/ 987293 w 1310850"/>
              <a:gd name="connsiteY3" fmla="*/ 886264 h 1294227"/>
              <a:gd name="connsiteX4" fmla="*/ 1310850 w 1310850"/>
              <a:gd name="connsiteY4" fmla="*/ 0 h 1294227"/>
              <a:gd name="connsiteX0" fmla="*/ 1111347 w 1111347"/>
              <a:gd name="connsiteY0" fmla="*/ 0 h 1294227"/>
              <a:gd name="connsiteX1" fmla="*/ 0 w 1111347"/>
              <a:gd name="connsiteY1" fmla="*/ 942535 h 1294227"/>
              <a:gd name="connsiteX2" fmla="*/ 379827 w 1111347"/>
              <a:gd name="connsiteY2" fmla="*/ 1294227 h 1294227"/>
              <a:gd name="connsiteX3" fmla="*/ 787790 w 1111347"/>
              <a:gd name="connsiteY3" fmla="*/ 886264 h 1294227"/>
              <a:gd name="connsiteX4" fmla="*/ 1111347 w 1111347"/>
              <a:gd name="connsiteY4" fmla="*/ 0 h 1294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1347" h="1294227">
                <a:moveTo>
                  <a:pt x="1111347" y="0"/>
                </a:moveTo>
                <a:lnTo>
                  <a:pt x="0" y="942535"/>
                </a:lnTo>
                <a:cubicBezTo>
                  <a:pt x="103842" y="1170966"/>
                  <a:pt x="277990" y="1236331"/>
                  <a:pt x="379827" y="1294227"/>
                </a:cubicBezTo>
                <a:cubicBezTo>
                  <a:pt x="511125" y="1284849"/>
                  <a:pt x="665870" y="1101969"/>
                  <a:pt x="787790" y="886264"/>
                </a:cubicBezTo>
                <a:lnTo>
                  <a:pt x="1111347" y="0"/>
                </a:lnTo>
                <a:close/>
              </a:path>
            </a:pathLst>
          </a:cu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>
            <a:off x="3291841" y="3924886"/>
            <a:ext cx="1137283" cy="1933006"/>
          </a:xfrm>
          <a:custGeom>
            <a:avLst/>
            <a:gdLst>
              <a:gd name="connsiteX0" fmla="*/ 1111348 w 1153551"/>
              <a:gd name="connsiteY0" fmla="*/ 0 h 1927274"/>
              <a:gd name="connsiteX1" fmla="*/ 0 w 1153551"/>
              <a:gd name="connsiteY1" fmla="*/ 984739 h 1927274"/>
              <a:gd name="connsiteX2" fmla="*/ 14068 w 1153551"/>
              <a:gd name="connsiteY2" fmla="*/ 1927274 h 1927274"/>
              <a:gd name="connsiteX3" fmla="*/ 1139483 w 1153551"/>
              <a:gd name="connsiteY3" fmla="*/ 1927274 h 1927274"/>
              <a:gd name="connsiteX4" fmla="*/ 1153551 w 1153551"/>
              <a:gd name="connsiteY4" fmla="*/ 70339 h 1927274"/>
              <a:gd name="connsiteX0" fmla="*/ 1111348 w 1230866"/>
              <a:gd name="connsiteY0" fmla="*/ 0 h 1927274"/>
              <a:gd name="connsiteX1" fmla="*/ 0 w 1230866"/>
              <a:gd name="connsiteY1" fmla="*/ 984739 h 1927274"/>
              <a:gd name="connsiteX2" fmla="*/ 14068 w 1230866"/>
              <a:gd name="connsiteY2" fmla="*/ 1927274 h 1927274"/>
              <a:gd name="connsiteX3" fmla="*/ 1139483 w 1230866"/>
              <a:gd name="connsiteY3" fmla="*/ 1927274 h 1927274"/>
              <a:gd name="connsiteX4" fmla="*/ 1230866 w 1230866"/>
              <a:gd name="connsiteY4" fmla="*/ 4168 h 1927274"/>
              <a:gd name="connsiteX0" fmla="*/ 1111348 w 1230866"/>
              <a:gd name="connsiteY0" fmla="*/ 0 h 1927274"/>
              <a:gd name="connsiteX1" fmla="*/ 0 w 1230866"/>
              <a:gd name="connsiteY1" fmla="*/ 984739 h 1927274"/>
              <a:gd name="connsiteX2" fmla="*/ 14068 w 1230866"/>
              <a:gd name="connsiteY2" fmla="*/ 1927274 h 1927274"/>
              <a:gd name="connsiteX3" fmla="*/ 1230866 w 1230866"/>
              <a:gd name="connsiteY3" fmla="*/ 1927274 h 1927274"/>
              <a:gd name="connsiteX4" fmla="*/ 1230866 w 1230866"/>
              <a:gd name="connsiteY4" fmla="*/ 4168 h 1927274"/>
              <a:gd name="connsiteX0" fmla="*/ 1111348 w 1230866"/>
              <a:gd name="connsiteY0" fmla="*/ 0 h 1927274"/>
              <a:gd name="connsiteX1" fmla="*/ 1230866 w 1230866"/>
              <a:gd name="connsiteY1" fmla="*/ 4168 h 1927274"/>
              <a:gd name="connsiteX2" fmla="*/ 0 w 1230866"/>
              <a:gd name="connsiteY2" fmla="*/ 984739 h 1927274"/>
              <a:gd name="connsiteX3" fmla="*/ 14068 w 1230866"/>
              <a:gd name="connsiteY3" fmla="*/ 1927274 h 1927274"/>
              <a:gd name="connsiteX4" fmla="*/ 1230866 w 1230866"/>
              <a:gd name="connsiteY4" fmla="*/ 1927274 h 1927274"/>
              <a:gd name="connsiteX5" fmla="*/ 1230866 w 1230866"/>
              <a:gd name="connsiteY5" fmla="*/ 4168 h 1927274"/>
              <a:gd name="connsiteX0" fmla="*/ 1111348 w 1230866"/>
              <a:gd name="connsiteY0" fmla="*/ 0 h 1927274"/>
              <a:gd name="connsiteX1" fmla="*/ 1230866 w 1230866"/>
              <a:gd name="connsiteY1" fmla="*/ 4168 h 1927274"/>
              <a:gd name="connsiteX2" fmla="*/ 0 w 1230866"/>
              <a:gd name="connsiteY2" fmla="*/ 984739 h 1927274"/>
              <a:gd name="connsiteX3" fmla="*/ 14068 w 1230866"/>
              <a:gd name="connsiteY3" fmla="*/ 1927274 h 1927274"/>
              <a:gd name="connsiteX4" fmla="*/ 1230866 w 1230866"/>
              <a:gd name="connsiteY4" fmla="*/ 1927274 h 1927274"/>
              <a:gd name="connsiteX5" fmla="*/ 1230866 w 1230866"/>
              <a:gd name="connsiteY5" fmla="*/ 4168 h 1927274"/>
              <a:gd name="connsiteX6" fmla="*/ 1111348 w 1230866"/>
              <a:gd name="connsiteY6" fmla="*/ 0 h 1927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0866" h="1927274">
                <a:moveTo>
                  <a:pt x="1111348" y="0"/>
                </a:moveTo>
                <a:lnTo>
                  <a:pt x="1230866" y="4168"/>
                </a:lnTo>
                <a:lnTo>
                  <a:pt x="0" y="984739"/>
                </a:lnTo>
                <a:lnTo>
                  <a:pt x="14068" y="1927274"/>
                </a:lnTo>
                <a:lnTo>
                  <a:pt x="1230866" y="1927274"/>
                </a:lnTo>
                <a:lnTo>
                  <a:pt x="1230866" y="4168"/>
                </a:lnTo>
                <a:lnTo>
                  <a:pt x="1111348" y="0"/>
                </a:lnTo>
                <a:close/>
              </a:path>
            </a:pathLst>
          </a:custGeom>
          <a:solidFill>
            <a:srgbClr val="0033CC">
              <a:alpha val="53000"/>
            </a:srgb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3257980" y="3900930"/>
            <a:ext cx="1195754" cy="1955409"/>
          </a:xfrm>
          <a:custGeom>
            <a:avLst/>
            <a:gdLst>
              <a:gd name="connsiteX0" fmla="*/ 28136 w 1195754"/>
              <a:gd name="connsiteY0" fmla="*/ 942536 h 1955409"/>
              <a:gd name="connsiteX1" fmla="*/ 436099 w 1195754"/>
              <a:gd name="connsiteY1" fmla="*/ 1336431 h 1955409"/>
              <a:gd name="connsiteX2" fmla="*/ 858130 w 1195754"/>
              <a:gd name="connsiteY2" fmla="*/ 900332 h 1955409"/>
              <a:gd name="connsiteX3" fmla="*/ 1195754 w 1195754"/>
              <a:gd name="connsiteY3" fmla="*/ 0 h 1955409"/>
              <a:gd name="connsiteX4" fmla="*/ 1139483 w 1195754"/>
              <a:gd name="connsiteY4" fmla="*/ 1941342 h 1955409"/>
              <a:gd name="connsiteX5" fmla="*/ 0 w 1195754"/>
              <a:gd name="connsiteY5" fmla="*/ 1955409 h 1955409"/>
              <a:gd name="connsiteX6" fmla="*/ 0 w 1195754"/>
              <a:gd name="connsiteY6" fmla="*/ 984739 h 1955409"/>
              <a:gd name="connsiteX0" fmla="*/ 28136 w 1195754"/>
              <a:gd name="connsiteY0" fmla="*/ 942536 h 1955409"/>
              <a:gd name="connsiteX1" fmla="*/ 436099 w 1195754"/>
              <a:gd name="connsiteY1" fmla="*/ 1336431 h 1955409"/>
              <a:gd name="connsiteX2" fmla="*/ 858130 w 1195754"/>
              <a:gd name="connsiteY2" fmla="*/ 900332 h 1955409"/>
              <a:gd name="connsiteX3" fmla="*/ 1195754 w 1195754"/>
              <a:gd name="connsiteY3" fmla="*/ 0 h 1955409"/>
              <a:gd name="connsiteX4" fmla="*/ 1139483 w 1195754"/>
              <a:gd name="connsiteY4" fmla="*/ 1941342 h 1955409"/>
              <a:gd name="connsiteX5" fmla="*/ 0 w 1195754"/>
              <a:gd name="connsiteY5" fmla="*/ 1955409 h 1955409"/>
              <a:gd name="connsiteX6" fmla="*/ 0 w 1195754"/>
              <a:gd name="connsiteY6" fmla="*/ 984739 h 1955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5754" h="1955409">
                <a:moveTo>
                  <a:pt x="28136" y="942536"/>
                </a:moveTo>
                <a:cubicBezTo>
                  <a:pt x="164124" y="1073834"/>
                  <a:pt x="297767" y="1343465"/>
                  <a:pt x="436099" y="1336431"/>
                </a:cubicBezTo>
                <a:cubicBezTo>
                  <a:pt x="574431" y="1329397"/>
                  <a:pt x="731521" y="1123071"/>
                  <a:pt x="858130" y="900332"/>
                </a:cubicBezTo>
                <a:lnTo>
                  <a:pt x="1195754" y="0"/>
                </a:lnTo>
                <a:lnTo>
                  <a:pt x="1139483" y="1941342"/>
                </a:lnTo>
                <a:lnTo>
                  <a:pt x="0" y="1955409"/>
                </a:lnTo>
                <a:lnTo>
                  <a:pt x="0" y="984739"/>
                </a:lnTo>
              </a:path>
            </a:pathLst>
          </a:custGeom>
          <a:solidFill>
            <a:srgbClr val="FF9900">
              <a:alpha val="63000"/>
            </a:srgb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686476" y="5773484"/>
            <a:ext cx="43794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100" dirty="0" smtClean="0">
                <a:ln w="18000">
                  <a:solidFill>
                    <a:srgbClr val="0033CC"/>
                  </a:solidFill>
                  <a:prstDash val="solid"/>
                </a:ln>
                <a:solidFill>
                  <a:srgbClr val="0033CC"/>
                </a:solidFill>
              </a:rPr>
              <a:t>1</a:t>
            </a:r>
            <a:endParaRPr lang="ru-RU" sz="3200" b="1" cap="none" spc="100" dirty="0">
              <a:ln w="18000">
                <a:solidFill>
                  <a:srgbClr val="0033CC"/>
                </a:solidFill>
                <a:prstDash val="solid"/>
              </a:ln>
              <a:solidFill>
                <a:srgbClr val="0033CC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99938" y="6072206"/>
            <a:ext cx="43794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100" dirty="0" smtClean="0">
                <a:ln w="18000">
                  <a:solidFill>
                    <a:srgbClr val="0033CC"/>
                  </a:solidFill>
                  <a:prstDash val="solid"/>
                </a:ln>
                <a:solidFill>
                  <a:srgbClr val="0033CC"/>
                </a:solidFill>
              </a:rPr>
              <a:t>2</a:t>
            </a:r>
            <a:endParaRPr lang="ru-RU" sz="3200" b="1" cap="none" spc="100" dirty="0">
              <a:ln w="18000">
                <a:solidFill>
                  <a:srgbClr val="0033CC"/>
                </a:solidFill>
                <a:prstDash val="solid"/>
              </a:ln>
              <a:solidFill>
                <a:srgbClr val="0033CC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286248" y="6072206"/>
            <a:ext cx="43794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100" dirty="0" smtClean="0">
                <a:ln w="18000">
                  <a:solidFill>
                    <a:srgbClr val="0033CC"/>
                  </a:solidFill>
                  <a:prstDash val="solid"/>
                </a:ln>
                <a:solidFill>
                  <a:srgbClr val="0033CC"/>
                </a:solidFill>
              </a:rPr>
              <a:t>5</a:t>
            </a:r>
            <a:endParaRPr lang="ru-RU" sz="3200" b="1" cap="none" spc="100" dirty="0">
              <a:ln w="18000">
                <a:solidFill>
                  <a:srgbClr val="0033CC"/>
                </a:solidFill>
                <a:prstDash val="solid"/>
              </a:ln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на дом: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п.29 </a:t>
            </a:r>
          </a:p>
          <a:p>
            <a:r>
              <a:rPr lang="ru-RU" sz="4800" dirty="0" smtClean="0"/>
              <a:t>№353-356(</a:t>
            </a:r>
            <a:r>
              <a:rPr lang="ru-RU" sz="4800" dirty="0" err="1" smtClean="0"/>
              <a:t>в,г</a:t>
            </a:r>
            <a:r>
              <a:rPr lang="ru-RU" sz="4800" dirty="0" smtClean="0"/>
              <a:t>)</a:t>
            </a:r>
          </a:p>
          <a:p>
            <a:r>
              <a:rPr lang="ru-RU" sz="4800" dirty="0" smtClean="0"/>
              <a:t>№ </a:t>
            </a:r>
            <a:r>
              <a:rPr lang="ru-RU" sz="4800" dirty="0" smtClean="0"/>
              <a:t>360,361</a:t>
            </a:r>
            <a:r>
              <a:rPr lang="ru-RU" sz="4800" dirty="0" smtClean="0"/>
              <a:t>.</a:t>
            </a:r>
            <a:endParaRPr lang="ru-RU" sz="4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</TotalTime>
  <Words>84</Words>
  <Application>Microsoft Office PowerPoint</Application>
  <PresentationFormat>Экран (4:3)</PresentationFormat>
  <Paragraphs>22</Paragraphs>
  <Slides>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Изящная</vt:lpstr>
      <vt:lpstr>MathType 6.0 Equation</vt:lpstr>
      <vt:lpstr>Слайд 1</vt:lpstr>
      <vt:lpstr>Задание № 1. </vt:lpstr>
      <vt:lpstr>  Задание №2.  Установить соответствие. Найти такой общий вид первообразной, которая соответствует заданной функции.</vt:lpstr>
      <vt:lpstr>Задание № 3 </vt:lpstr>
      <vt:lpstr>Задание № 4. Вопрос: По какой формуле можно вычислить определенный интеграл? </vt:lpstr>
      <vt:lpstr>Задание № 5.  Вычислить площадь фигуры, ограниченной линиями                                         и    </vt:lpstr>
      <vt:lpstr>Задание на дом: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FADM</dc:creator>
  <cp:lastModifiedBy>FADM</cp:lastModifiedBy>
  <cp:revision>3</cp:revision>
  <dcterms:created xsi:type="dcterms:W3CDTF">2013-02-06T18:48:52Z</dcterms:created>
  <dcterms:modified xsi:type="dcterms:W3CDTF">2013-02-06T19:16:35Z</dcterms:modified>
</cp:coreProperties>
</file>